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5" r:id="rId9"/>
    <p:sldId id="266" r:id="rId10"/>
    <p:sldId id="269" r:id="rId11"/>
    <p:sldId id="264" r:id="rId12"/>
    <p:sldId id="277" r:id="rId13"/>
    <p:sldId id="263" r:id="rId14"/>
    <p:sldId id="276" r:id="rId15"/>
  </p:sldIdLst>
  <p:sldSz cx="10693400" cy="7562850"/>
  <p:notesSz cx="10693400" cy="7562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44" y="-7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3400" cy="7560945"/>
          </a:xfrm>
          <a:custGeom>
            <a:avLst/>
            <a:gdLst/>
            <a:ahLst/>
            <a:cxnLst/>
            <a:rect l="l" t="t" r="r" b="b"/>
            <a:pathLst>
              <a:path w="10693400" h="7560945">
                <a:moveTo>
                  <a:pt x="10693404" y="0"/>
                </a:moveTo>
                <a:lnTo>
                  <a:pt x="0" y="0"/>
                </a:lnTo>
                <a:lnTo>
                  <a:pt x="0" y="7560609"/>
                </a:lnTo>
                <a:lnTo>
                  <a:pt x="10693404" y="7560609"/>
                </a:lnTo>
                <a:lnTo>
                  <a:pt x="10693404" y="0"/>
                </a:lnTo>
                <a:close/>
              </a:path>
            </a:pathLst>
          </a:custGeom>
          <a:solidFill>
            <a:srgbClr val="38366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50" b="1" i="0">
                <a:solidFill>
                  <a:srgbClr val="FFFEFB"/>
                </a:solidFill>
                <a:latin typeface="Courier New"/>
                <a:cs typeface="Courier New"/>
              </a:defRPr>
            </a:lvl1pPr>
          </a:lstStyle>
          <a:p>
            <a:endParaRPr/>
          </a:p>
        </p:txBody>
      </p:sp>
      <p:sp>
        <p:nvSpPr>
          <p:cNvPr id="3" name="Holder 3"/>
          <p:cNvSpPr>
            <a:spLocks noGrp="1"/>
          </p:cNvSpPr>
          <p:nvPr>
            <p:ph type="body" idx="1"/>
          </p:nvPr>
        </p:nvSpPr>
        <p:spPr/>
        <p:txBody>
          <a:bodyPr lIns="0" tIns="0" rIns="0" bIns="0"/>
          <a:lstStyle>
            <a:lvl1pPr>
              <a:defRPr sz="1600" b="0" i="0">
                <a:solidFill>
                  <a:srgbClr val="FFFEFB"/>
                </a:solidFill>
                <a:latin typeface="Microsoft Sans Serif"/>
                <a:cs typeface="Microsoft Sans Serif"/>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FFFEFB"/>
                </a:solidFill>
                <a:latin typeface="Courier New"/>
                <a:cs typeface="Courier New"/>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rgbClr val="FFFEFB"/>
                </a:solidFill>
                <a:latin typeface="Courier New"/>
                <a:cs typeface="Courier Ne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187305" y="0"/>
            <a:ext cx="5504815" cy="7561580"/>
          </a:xfrm>
          <a:custGeom>
            <a:avLst/>
            <a:gdLst/>
            <a:ahLst/>
            <a:cxnLst/>
            <a:rect l="l" t="t" r="r" b="b"/>
            <a:pathLst>
              <a:path w="5504815" h="7561580">
                <a:moveTo>
                  <a:pt x="5504819" y="0"/>
                </a:moveTo>
                <a:lnTo>
                  <a:pt x="53173" y="0"/>
                </a:lnTo>
                <a:lnTo>
                  <a:pt x="52279" y="5699"/>
                </a:lnTo>
                <a:lnTo>
                  <a:pt x="44546" y="58952"/>
                </a:lnTo>
                <a:lnTo>
                  <a:pt x="37406" y="112401"/>
                </a:lnTo>
                <a:lnTo>
                  <a:pt x="30866" y="166043"/>
                </a:lnTo>
                <a:lnTo>
                  <a:pt x="24934" y="219874"/>
                </a:lnTo>
                <a:lnTo>
                  <a:pt x="19617" y="273892"/>
                </a:lnTo>
                <a:lnTo>
                  <a:pt x="14920" y="328092"/>
                </a:lnTo>
                <a:lnTo>
                  <a:pt x="10851" y="382472"/>
                </a:lnTo>
                <a:lnTo>
                  <a:pt x="7416" y="437028"/>
                </a:lnTo>
                <a:lnTo>
                  <a:pt x="4623" y="491756"/>
                </a:lnTo>
                <a:lnTo>
                  <a:pt x="2478" y="546655"/>
                </a:lnTo>
                <a:lnTo>
                  <a:pt x="988" y="601719"/>
                </a:lnTo>
                <a:lnTo>
                  <a:pt x="160" y="656946"/>
                </a:lnTo>
                <a:lnTo>
                  <a:pt x="0" y="712333"/>
                </a:lnTo>
                <a:lnTo>
                  <a:pt x="515" y="767876"/>
                </a:lnTo>
                <a:lnTo>
                  <a:pt x="1712" y="823572"/>
                </a:lnTo>
                <a:lnTo>
                  <a:pt x="3598" y="879418"/>
                </a:lnTo>
                <a:lnTo>
                  <a:pt x="6179" y="935410"/>
                </a:lnTo>
                <a:lnTo>
                  <a:pt x="9463" y="991545"/>
                </a:lnTo>
                <a:lnTo>
                  <a:pt x="13456" y="1047819"/>
                </a:lnTo>
                <a:lnTo>
                  <a:pt x="18165" y="1104230"/>
                </a:lnTo>
                <a:lnTo>
                  <a:pt x="23597" y="1160773"/>
                </a:lnTo>
                <a:lnTo>
                  <a:pt x="29758" y="1217447"/>
                </a:lnTo>
                <a:lnTo>
                  <a:pt x="38103" y="1290555"/>
                </a:lnTo>
                <a:lnTo>
                  <a:pt x="46241" y="1363034"/>
                </a:lnTo>
                <a:lnTo>
                  <a:pt x="54174" y="1434891"/>
                </a:lnTo>
                <a:lnTo>
                  <a:pt x="61904" y="1506131"/>
                </a:lnTo>
                <a:lnTo>
                  <a:pt x="69433" y="1576761"/>
                </a:lnTo>
                <a:lnTo>
                  <a:pt x="76762" y="1646787"/>
                </a:lnTo>
                <a:lnTo>
                  <a:pt x="83893" y="1716216"/>
                </a:lnTo>
                <a:lnTo>
                  <a:pt x="90829" y="1785053"/>
                </a:lnTo>
                <a:lnTo>
                  <a:pt x="97569" y="1853306"/>
                </a:lnTo>
                <a:lnTo>
                  <a:pt x="104118" y="1920980"/>
                </a:lnTo>
                <a:lnTo>
                  <a:pt x="110475" y="1988082"/>
                </a:lnTo>
                <a:lnTo>
                  <a:pt x="116643" y="2054617"/>
                </a:lnTo>
                <a:lnTo>
                  <a:pt x="122623" y="2120593"/>
                </a:lnTo>
                <a:lnTo>
                  <a:pt x="128418" y="2186016"/>
                </a:lnTo>
                <a:lnTo>
                  <a:pt x="134028" y="2250891"/>
                </a:lnTo>
                <a:lnTo>
                  <a:pt x="139456" y="2315225"/>
                </a:lnTo>
                <a:lnTo>
                  <a:pt x="144704" y="2379025"/>
                </a:lnTo>
                <a:lnTo>
                  <a:pt x="149772" y="2442297"/>
                </a:lnTo>
                <a:lnTo>
                  <a:pt x="154664" y="2505046"/>
                </a:lnTo>
                <a:lnTo>
                  <a:pt x="159380" y="2567280"/>
                </a:lnTo>
                <a:lnTo>
                  <a:pt x="163922" y="2629004"/>
                </a:lnTo>
                <a:lnTo>
                  <a:pt x="168292" y="2690226"/>
                </a:lnTo>
                <a:lnTo>
                  <a:pt x="172492" y="2750950"/>
                </a:lnTo>
                <a:lnTo>
                  <a:pt x="176523" y="2811184"/>
                </a:lnTo>
                <a:lnTo>
                  <a:pt x="180387" y="2870934"/>
                </a:lnTo>
                <a:lnTo>
                  <a:pt x="184086" y="2930206"/>
                </a:lnTo>
                <a:lnTo>
                  <a:pt x="187622" y="2989006"/>
                </a:lnTo>
                <a:lnTo>
                  <a:pt x="190996" y="3047341"/>
                </a:lnTo>
                <a:lnTo>
                  <a:pt x="194210" y="3105217"/>
                </a:lnTo>
                <a:lnTo>
                  <a:pt x="197266" y="3162640"/>
                </a:lnTo>
                <a:lnTo>
                  <a:pt x="200165" y="3219617"/>
                </a:lnTo>
                <a:lnTo>
                  <a:pt x="202910" y="3276154"/>
                </a:lnTo>
                <a:lnTo>
                  <a:pt x="205501" y="3332256"/>
                </a:lnTo>
                <a:lnTo>
                  <a:pt x="207941" y="3387931"/>
                </a:lnTo>
                <a:lnTo>
                  <a:pt x="210231" y="3443185"/>
                </a:lnTo>
                <a:lnTo>
                  <a:pt x="212374" y="3498024"/>
                </a:lnTo>
                <a:lnTo>
                  <a:pt x="214370" y="3552454"/>
                </a:lnTo>
                <a:lnTo>
                  <a:pt x="216222" y="3606482"/>
                </a:lnTo>
                <a:lnTo>
                  <a:pt x="217931" y="3660113"/>
                </a:lnTo>
                <a:lnTo>
                  <a:pt x="219499" y="3713355"/>
                </a:lnTo>
                <a:lnTo>
                  <a:pt x="220927" y="3766213"/>
                </a:lnTo>
                <a:lnTo>
                  <a:pt x="222218" y="3818694"/>
                </a:lnTo>
                <a:lnTo>
                  <a:pt x="223373" y="3870804"/>
                </a:lnTo>
                <a:lnTo>
                  <a:pt x="224394" y="3922549"/>
                </a:lnTo>
                <a:lnTo>
                  <a:pt x="225283" y="3973937"/>
                </a:lnTo>
                <a:lnTo>
                  <a:pt x="226041" y="4024972"/>
                </a:lnTo>
                <a:lnTo>
                  <a:pt x="226669" y="4075661"/>
                </a:lnTo>
                <a:lnTo>
                  <a:pt x="227171" y="4126011"/>
                </a:lnTo>
                <a:lnTo>
                  <a:pt x="227547" y="4176027"/>
                </a:lnTo>
                <a:lnTo>
                  <a:pt x="227799" y="4225717"/>
                </a:lnTo>
                <a:lnTo>
                  <a:pt x="227830" y="4372888"/>
                </a:lnTo>
                <a:lnTo>
                  <a:pt x="227604" y="4421333"/>
                </a:lnTo>
                <a:lnTo>
                  <a:pt x="227263" y="4469483"/>
                </a:lnTo>
                <a:lnTo>
                  <a:pt x="226808" y="4517343"/>
                </a:lnTo>
                <a:lnTo>
                  <a:pt x="226242" y="4564921"/>
                </a:lnTo>
                <a:lnTo>
                  <a:pt x="225565" y="4612222"/>
                </a:lnTo>
                <a:lnTo>
                  <a:pt x="224781" y="4659253"/>
                </a:lnTo>
                <a:lnTo>
                  <a:pt x="223889" y="4706020"/>
                </a:lnTo>
                <a:lnTo>
                  <a:pt x="222893" y="4752530"/>
                </a:lnTo>
                <a:lnTo>
                  <a:pt x="221794" y="4798788"/>
                </a:lnTo>
                <a:lnTo>
                  <a:pt x="220593" y="4844801"/>
                </a:lnTo>
                <a:lnTo>
                  <a:pt x="219292" y="4890575"/>
                </a:lnTo>
                <a:lnTo>
                  <a:pt x="217894" y="4936117"/>
                </a:lnTo>
                <a:lnTo>
                  <a:pt x="216399" y="4981432"/>
                </a:lnTo>
                <a:lnTo>
                  <a:pt x="214809" y="5026528"/>
                </a:lnTo>
                <a:lnTo>
                  <a:pt x="213127" y="5071410"/>
                </a:lnTo>
                <a:lnTo>
                  <a:pt x="211354" y="5116085"/>
                </a:lnTo>
                <a:lnTo>
                  <a:pt x="209491" y="5160559"/>
                </a:lnTo>
                <a:lnTo>
                  <a:pt x="207541" y="5204838"/>
                </a:lnTo>
                <a:lnTo>
                  <a:pt x="205504" y="5248928"/>
                </a:lnTo>
                <a:lnTo>
                  <a:pt x="203384" y="5292837"/>
                </a:lnTo>
                <a:lnTo>
                  <a:pt x="201181" y="5336570"/>
                </a:lnTo>
                <a:lnTo>
                  <a:pt x="198897" y="5380133"/>
                </a:lnTo>
                <a:lnTo>
                  <a:pt x="196534" y="5423533"/>
                </a:lnTo>
                <a:lnTo>
                  <a:pt x="194094" y="5466776"/>
                </a:lnTo>
                <a:lnTo>
                  <a:pt x="191578" y="5509868"/>
                </a:lnTo>
                <a:lnTo>
                  <a:pt x="188988" y="5552816"/>
                </a:lnTo>
                <a:lnTo>
                  <a:pt x="186326" y="5595626"/>
                </a:lnTo>
                <a:lnTo>
                  <a:pt x="183594" y="5638304"/>
                </a:lnTo>
                <a:lnTo>
                  <a:pt x="180793" y="5680856"/>
                </a:lnTo>
                <a:lnTo>
                  <a:pt x="177924" y="5723290"/>
                </a:lnTo>
                <a:lnTo>
                  <a:pt x="174991" y="5765610"/>
                </a:lnTo>
                <a:lnTo>
                  <a:pt x="171994" y="5807824"/>
                </a:lnTo>
                <a:lnTo>
                  <a:pt x="168935" y="5849938"/>
                </a:lnTo>
                <a:lnTo>
                  <a:pt x="165816" y="5891957"/>
                </a:lnTo>
                <a:lnTo>
                  <a:pt x="162639" y="5933889"/>
                </a:lnTo>
                <a:lnTo>
                  <a:pt x="159405" y="5975740"/>
                </a:lnTo>
                <a:lnTo>
                  <a:pt x="156116" y="6017515"/>
                </a:lnTo>
                <a:lnTo>
                  <a:pt x="152774" y="6059221"/>
                </a:lnTo>
                <a:lnTo>
                  <a:pt x="149380" y="6100865"/>
                </a:lnTo>
                <a:lnTo>
                  <a:pt x="145937" y="6142453"/>
                </a:lnTo>
                <a:lnTo>
                  <a:pt x="142445" y="6183991"/>
                </a:lnTo>
                <a:lnTo>
                  <a:pt x="138907" y="6225485"/>
                </a:lnTo>
                <a:lnTo>
                  <a:pt x="135325" y="6266941"/>
                </a:lnTo>
                <a:lnTo>
                  <a:pt x="131699" y="6308367"/>
                </a:lnTo>
                <a:lnTo>
                  <a:pt x="128033" y="6349768"/>
                </a:lnTo>
                <a:lnTo>
                  <a:pt x="124327" y="6391150"/>
                </a:lnTo>
                <a:lnTo>
                  <a:pt x="120583" y="6432520"/>
                </a:lnTo>
                <a:lnTo>
                  <a:pt x="116803" y="6473884"/>
                </a:lnTo>
                <a:lnTo>
                  <a:pt x="112989" y="6515249"/>
                </a:lnTo>
                <a:lnTo>
                  <a:pt x="109142" y="6556620"/>
                </a:lnTo>
                <a:lnTo>
                  <a:pt x="105265" y="6598005"/>
                </a:lnTo>
                <a:lnTo>
                  <a:pt x="97424" y="6680837"/>
                </a:lnTo>
                <a:lnTo>
                  <a:pt x="89481" y="6763797"/>
                </a:lnTo>
                <a:lnTo>
                  <a:pt x="81449" y="6846935"/>
                </a:lnTo>
                <a:lnTo>
                  <a:pt x="44571" y="7224605"/>
                </a:lnTo>
                <a:lnTo>
                  <a:pt x="41248" y="7260429"/>
                </a:lnTo>
                <a:lnTo>
                  <a:pt x="35928" y="7331811"/>
                </a:lnTo>
                <a:lnTo>
                  <a:pt x="32366" y="7402814"/>
                </a:lnTo>
                <a:lnTo>
                  <a:pt x="30546" y="7473410"/>
                </a:lnTo>
                <a:lnTo>
                  <a:pt x="30286" y="7508548"/>
                </a:lnTo>
                <a:lnTo>
                  <a:pt x="30455" y="7543574"/>
                </a:lnTo>
                <a:lnTo>
                  <a:pt x="30763" y="7561581"/>
                </a:lnTo>
                <a:lnTo>
                  <a:pt x="5504819" y="7561581"/>
                </a:lnTo>
                <a:lnTo>
                  <a:pt x="5504819" y="0"/>
                </a:lnTo>
                <a:close/>
              </a:path>
            </a:pathLst>
          </a:custGeom>
          <a:solidFill>
            <a:srgbClr val="383666"/>
          </a:solidFill>
        </p:spPr>
        <p:txBody>
          <a:bodyPr wrap="square" lIns="0" tIns="0" rIns="0" bIns="0" rtlCol="0"/>
          <a:lstStyle/>
          <a:p>
            <a:endParaRPr/>
          </a:p>
        </p:txBody>
      </p:sp>
      <p:sp>
        <p:nvSpPr>
          <p:cNvPr id="2" name="Holder 2"/>
          <p:cNvSpPr>
            <a:spLocks noGrp="1"/>
          </p:cNvSpPr>
          <p:nvPr>
            <p:ph type="title"/>
          </p:nvPr>
        </p:nvSpPr>
        <p:spPr>
          <a:xfrm>
            <a:off x="1170703" y="1752067"/>
            <a:ext cx="8351993" cy="399414"/>
          </a:xfrm>
          <a:prstGeom prst="rect">
            <a:avLst/>
          </a:prstGeom>
        </p:spPr>
        <p:txBody>
          <a:bodyPr wrap="square" lIns="0" tIns="0" rIns="0" bIns="0">
            <a:spAutoFit/>
          </a:bodyPr>
          <a:lstStyle>
            <a:lvl1pPr>
              <a:defRPr sz="2450" b="1" i="0">
                <a:solidFill>
                  <a:srgbClr val="FFFEFB"/>
                </a:solidFill>
                <a:latin typeface="Courier New"/>
                <a:cs typeface="Courier New"/>
              </a:defRPr>
            </a:lvl1pPr>
          </a:lstStyle>
          <a:p>
            <a:endParaRPr/>
          </a:p>
        </p:txBody>
      </p:sp>
      <p:sp>
        <p:nvSpPr>
          <p:cNvPr id="3" name="Holder 3"/>
          <p:cNvSpPr>
            <a:spLocks noGrp="1"/>
          </p:cNvSpPr>
          <p:nvPr>
            <p:ph type="body" idx="1"/>
          </p:nvPr>
        </p:nvSpPr>
        <p:spPr>
          <a:xfrm>
            <a:off x="802876" y="2474959"/>
            <a:ext cx="9087646" cy="2277110"/>
          </a:xfrm>
          <a:prstGeom prst="rect">
            <a:avLst/>
          </a:prstGeom>
        </p:spPr>
        <p:txBody>
          <a:bodyPr wrap="square" lIns="0" tIns="0" rIns="0" bIns="0">
            <a:spAutoFit/>
          </a:bodyPr>
          <a:lstStyle>
            <a:lvl1pPr>
              <a:defRPr sz="1600" b="0" i="0">
                <a:solidFill>
                  <a:srgbClr val="FFFEFB"/>
                </a:solidFill>
                <a:latin typeface="Microsoft Sans Serif"/>
                <a:cs typeface="Microsoft Sans Serif"/>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12/14/2023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zapsibural@mail.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207404" y="4934203"/>
            <a:ext cx="4470400" cy="437812"/>
          </a:xfrm>
          <a:prstGeom prst="rect">
            <a:avLst/>
          </a:prstGeom>
        </p:spPr>
        <p:txBody>
          <a:bodyPr vert="horz" wrap="square" lIns="0" tIns="12700" rIns="0" bIns="0" rtlCol="0">
            <a:spAutoFit/>
          </a:bodyPr>
          <a:lstStyle/>
          <a:p>
            <a:pPr marL="1783714" marR="5080" indent="-1771650">
              <a:lnSpc>
                <a:spcPct val="125200"/>
              </a:lnSpc>
              <a:spcBef>
                <a:spcPts val="100"/>
              </a:spcBef>
            </a:pPr>
            <a:r>
              <a:rPr lang="en-US" sz="2450" b="1" dirty="0">
                <a:solidFill>
                  <a:srgbClr val="383666"/>
                </a:solidFill>
                <a:latin typeface="Arial"/>
                <a:cs typeface="Arial"/>
              </a:rPr>
              <a:t>KTMV high-octane additive</a:t>
            </a:r>
          </a:p>
        </p:txBody>
      </p:sp>
      <p:sp>
        <p:nvSpPr>
          <p:cNvPr id="3" name="object 3"/>
          <p:cNvSpPr/>
          <p:nvPr/>
        </p:nvSpPr>
        <p:spPr>
          <a:xfrm>
            <a:off x="0" y="5478831"/>
            <a:ext cx="4860290" cy="2082800"/>
          </a:xfrm>
          <a:custGeom>
            <a:avLst/>
            <a:gdLst/>
            <a:ahLst/>
            <a:cxnLst/>
            <a:rect l="l" t="t" r="r" b="b"/>
            <a:pathLst>
              <a:path w="4860290" h="2082800">
                <a:moveTo>
                  <a:pt x="1864652" y="0"/>
                </a:moveTo>
                <a:lnTo>
                  <a:pt x="1624455" y="1847"/>
                </a:lnTo>
                <a:lnTo>
                  <a:pt x="1450943" y="6389"/>
                </a:lnTo>
                <a:lnTo>
                  <a:pt x="1283218" y="13806"/>
                </a:lnTo>
                <a:lnTo>
                  <a:pt x="1174663" y="20425"/>
                </a:lnTo>
                <a:lnTo>
                  <a:pt x="1068749" y="28435"/>
                </a:lnTo>
                <a:lnTo>
                  <a:pt x="965427" y="37890"/>
                </a:lnTo>
                <a:lnTo>
                  <a:pt x="864949" y="48813"/>
                </a:lnTo>
                <a:lnTo>
                  <a:pt x="767119" y="61271"/>
                </a:lnTo>
                <a:lnTo>
                  <a:pt x="719233" y="68088"/>
                </a:lnTo>
                <a:lnTo>
                  <a:pt x="672037" y="75304"/>
                </a:lnTo>
                <a:lnTo>
                  <a:pt x="625536" y="82925"/>
                </a:lnTo>
                <a:lnTo>
                  <a:pt x="579732" y="90956"/>
                </a:lnTo>
                <a:lnTo>
                  <a:pt x="534629" y="99403"/>
                </a:lnTo>
                <a:lnTo>
                  <a:pt x="490230" y="108272"/>
                </a:lnTo>
                <a:lnTo>
                  <a:pt x="446538" y="117569"/>
                </a:lnTo>
                <a:lnTo>
                  <a:pt x="403558" y="127300"/>
                </a:lnTo>
                <a:lnTo>
                  <a:pt x="361292" y="137469"/>
                </a:lnTo>
                <a:lnTo>
                  <a:pt x="319744" y="148082"/>
                </a:lnTo>
                <a:lnTo>
                  <a:pt x="278917" y="159147"/>
                </a:lnTo>
                <a:lnTo>
                  <a:pt x="238814" y="170667"/>
                </a:lnTo>
                <a:lnTo>
                  <a:pt x="199439" y="182649"/>
                </a:lnTo>
                <a:lnTo>
                  <a:pt x="160796" y="195098"/>
                </a:lnTo>
                <a:lnTo>
                  <a:pt x="122887" y="208020"/>
                </a:lnTo>
                <a:lnTo>
                  <a:pt x="85717" y="221421"/>
                </a:lnTo>
                <a:lnTo>
                  <a:pt x="49288" y="235307"/>
                </a:lnTo>
                <a:lnTo>
                  <a:pt x="13604" y="249683"/>
                </a:lnTo>
                <a:lnTo>
                  <a:pt x="0" y="255474"/>
                </a:lnTo>
                <a:lnTo>
                  <a:pt x="0" y="2082750"/>
                </a:lnTo>
                <a:lnTo>
                  <a:pt x="4623374" y="2082750"/>
                </a:lnTo>
                <a:lnTo>
                  <a:pt x="4623810" y="2082185"/>
                </a:lnTo>
                <a:lnTo>
                  <a:pt x="4662698" y="2027393"/>
                </a:lnTo>
                <a:lnTo>
                  <a:pt x="4698237" y="1971157"/>
                </a:lnTo>
                <a:lnTo>
                  <a:pt x="4730380" y="1913609"/>
                </a:lnTo>
                <a:lnTo>
                  <a:pt x="4759084" y="1854878"/>
                </a:lnTo>
                <a:lnTo>
                  <a:pt x="4784302" y="1795093"/>
                </a:lnTo>
                <a:lnTo>
                  <a:pt x="4805990" y="1734386"/>
                </a:lnTo>
                <a:lnTo>
                  <a:pt x="4824102" y="1672886"/>
                </a:lnTo>
                <a:lnTo>
                  <a:pt x="4838594" y="1610722"/>
                </a:lnTo>
                <a:lnTo>
                  <a:pt x="4849419" y="1548026"/>
                </a:lnTo>
                <a:lnTo>
                  <a:pt x="4856532" y="1484926"/>
                </a:lnTo>
                <a:lnTo>
                  <a:pt x="4859889" y="1421553"/>
                </a:lnTo>
                <a:lnTo>
                  <a:pt x="4860145" y="1389804"/>
                </a:lnTo>
                <a:lnTo>
                  <a:pt x="4859445" y="1358036"/>
                </a:lnTo>
                <a:lnTo>
                  <a:pt x="4855153" y="1294506"/>
                </a:lnTo>
                <a:lnTo>
                  <a:pt x="4846969" y="1231093"/>
                </a:lnTo>
                <a:lnTo>
                  <a:pt x="4834847" y="1167927"/>
                </a:lnTo>
                <a:lnTo>
                  <a:pt x="4818743" y="1105137"/>
                </a:lnTo>
                <a:lnTo>
                  <a:pt x="4798611" y="1042853"/>
                </a:lnTo>
                <a:lnTo>
                  <a:pt x="4774406" y="981206"/>
                </a:lnTo>
                <a:lnTo>
                  <a:pt x="4746082" y="920326"/>
                </a:lnTo>
                <a:lnTo>
                  <a:pt x="4713595" y="860341"/>
                </a:lnTo>
                <a:lnTo>
                  <a:pt x="4676899" y="801384"/>
                </a:lnTo>
                <a:lnTo>
                  <a:pt x="4635949" y="743582"/>
                </a:lnTo>
                <a:lnTo>
                  <a:pt x="4590700" y="687067"/>
                </a:lnTo>
                <a:lnTo>
                  <a:pt x="4541106" y="631967"/>
                </a:lnTo>
                <a:lnTo>
                  <a:pt x="4487123" y="578414"/>
                </a:lnTo>
                <a:lnTo>
                  <a:pt x="4458471" y="552258"/>
                </a:lnTo>
                <a:lnTo>
                  <a:pt x="4428704" y="526538"/>
                </a:lnTo>
                <a:lnTo>
                  <a:pt x="4397818" y="501268"/>
                </a:lnTo>
                <a:lnTo>
                  <a:pt x="4365806" y="476467"/>
                </a:lnTo>
                <a:lnTo>
                  <a:pt x="4332663" y="452149"/>
                </a:lnTo>
                <a:lnTo>
                  <a:pt x="4298382" y="428332"/>
                </a:lnTo>
                <a:lnTo>
                  <a:pt x="4262959" y="405031"/>
                </a:lnTo>
                <a:lnTo>
                  <a:pt x="4226388" y="382263"/>
                </a:lnTo>
                <a:lnTo>
                  <a:pt x="4188663" y="360044"/>
                </a:lnTo>
                <a:lnTo>
                  <a:pt x="4149778" y="338390"/>
                </a:lnTo>
                <a:lnTo>
                  <a:pt x="4109728" y="317318"/>
                </a:lnTo>
                <a:lnTo>
                  <a:pt x="4068507" y="296843"/>
                </a:lnTo>
                <a:lnTo>
                  <a:pt x="4026109" y="276983"/>
                </a:lnTo>
                <a:lnTo>
                  <a:pt x="3982529" y="257752"/>
                </a:lnTo>
                <a:lnTo>
                  <a:pt x="3937762" y="239168"/>
                </a:lnTo>
                <a:lnTo>
                  <a:pt x="3891801" y="221247"/>
                </a:lnTo>
                <a:lnTo>
                  <a:pt x="3844640" y="204005"/>
                </a:lnTo>
                <a:lnTo>
                  <a:pt x="3796275" y="187458"/>
                </a:lnTo>
                <a:lnTo>
                  <a:pt x="3746700" y="171622"/>
                </a:lnTo>
                <a:lnTo>
                  <a:pt x="3695908" y="156514"/>
                </a:lnTo>
                <a:lnTo>
                  <a:pt x="3643894" y="142150"/>
                </a:lnTo>
                <a:lnTo>
                  <a:pt x="3590653" y="128546"/>
                </a:lnTo>
                <a:lnTo>
                  <a:pt x="3536179" y="115719"/>
                </a:lnTo>
                <a:lnTo>
                  <a:pt x="3480467" y="103684"/>
                </a:lnTo>
                <a:lnTo>
                  <a:pt x="3423509" y="92458"/>
                </a:lnTo>
                <a:lnTo>
                  <a:pt x="3365302" y="82057"/>
                </a:lnTo>
                <a:lnTo>
                  <a:pt x="3305839" y="72498"/>
                </a:lnTo>
                <a:lnTo>
                  <a:pt x="3245115" y="63796"/>
                </a:lnTo>
                <a:lnTo>
                  <a:pt x="3183124" y="55968"/>
                </a:lnTo>
                <a:lnTo>
                  <a:pt x="3119860" y="49030"/>
                </a:lnTo>
                <a:lnTo>
                  <a:pt x="3055318" y="42999"/>
                </a:lnTo>
                <a:lnTo>
                  <a:pt x="2989366" y="37882"/>
                </a:lnTo>
                <a:lnTo>
                  <a:pt x="2575642" y="16898"/>
                </a:lnTo>
                <a:lnTo>
                  <a:pt x="2243461" y="5505"/>
                </a:lnTo>
                <a:lnTo>
                  <a:pt x="1988480" y="777"/>
                </a:lnTo>
                <a:lnTo>
                  <a:pt x="1864652" y="0"/>
                </a:lnTo>
                <a:close/>
              </a:path>
            </a:pathLst>
          </a:custGeom>
          <a:solidFill>
            <a:srgbClr val="383666"/>
          </a:solidFill>
        </p:spPr>
        <p:txBody>
          <a:bodyPr wrap="square" lIns="0" tIns="0" rIns="0" bIns="0" rtlCol="0"/>
          <a:lstStyle/>
          <a:p>
            <a:endParaRPr/>
          </a:p>
        </p:txBody>
      </p:sp>
      <p:pic>
        <p:nvPicPr>
          <p:cNvPr id="4" name="object 4"/>
          <p:cNvPicPr/>
          <p:nvPr/>
        </p:nvPicPr>
        <p:blipFill>
          <a:blip r:embed="rId2" cstate="print"/>
          <a:stretch>
            <a:fillRect/>
          </a:stretch>
        </p:blipFill>
        <p:spPr>
          <a:xfrm>
            <a:off x="2551663" y="1798411"/>
            <a:ext cx="4913421" cy="22567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41300" y="428625"/>
            <a:ext cx="4737100" cy="667793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575300" y="657225"/>
            <a:ext cx="479219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612900" y="200025"/>
            <a:ext cx="7315200" cy="3324224"/>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1003300" y="3552825"/>
            <a:ext cx="8839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98501" y="665435"/>
            <a:ext cx="9372600" cy="605921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765" cy="7562850"/>
            <a:chOff x="0" y="0"/>
            <a:chExt cx="10692765" cy="7562850"/>
          </a:xfrm>
        </p:grpSpPr>
        <p:pic>
          <p:nvPicPr>
            <p:cNvPr id="3" name="object 3"/>
            <p:cNvPicPr/>
            <p:nvPr/>
          </p:nvPicPr>
          <p:blipFill>
            <a:blip r:embed="rId2" cstate="print"/>
            <a:stretch>
              <a:fillRect/>
            </a:stretch>
          </p:blipFill>
          <p:spPr>
            <a:xfrm>
              <a:off x="0" y="0"/>
              <a:ext cx="10692383" cy="7562850"/>
            </a:xfrm>
            <a:prstGeom prst="rect">
              <a:avLst/>
            </a:prstGeom>
          </p:spPr>
        </p:pic>
        <p:sp>
          <p:nvSpPr>
            <p:cNvPr id="4" name="object 4"/>
            <p:cNvSpPr/>
            <p:nvPr/>
          </p:nvSpPr>
          <p:spPr>
            <a:xfrm>
              <a:off x="0" y="0"/>
              <a:ext cx="5120640" cy="7561580"/>
            </a:xfrm>
            <a:custGeom>
              <a:avLst/>
              <a:gdLst/>
              <a:ahLst/>
              <a:cxnLst/>
              <a:rect l="l" t="t" r="r" b="b"/>
              <a:pathLst>
                <a:path w="5120640" h="7561580">
                  <a:moveTo>
                    <a:pt x="4610167" y="0"/>
                  </a:moveTo>
                  <a:lnTo>
                    <a:pt x="0" y="0"/>
                  </a:lnTo>
                  <a:lnTo>
                    <a:pt x="0" y="7561581"/>
                  </a:lnTo>
                  <a:lnTo>
                    <a:pt x="4759912" y="7561581"/>
                  </a:lnTo>
                  <a:lnTo>
                    <a:pt x="4764955" y="7545899"/>
                  </a:lnTo>
                  <a:lnTo>
                    <a:pt x="4780387" y="7496210"/>
                  </a:lnTo>
                  <a:lnTo>
                    <a:pt x="4795460" y="7445924"/>
                  </a:lnTo>
                  <a:lnTo>
                    <a:pt x="4810171" y="7395039"/>
                  </a:lnTo>
                  <a:lnTo>
                    <a:pt x="4824515" y="7343553"/>
                  </a:lnTo>
                  <a:lnTo>
                    <a:pt x="4838489" y="7291465"/>
                  </a:lnTo>
                  <a:lnTo>
                    <a:pt x="4852089" y="7238775"/>
                  </a:lnTo>
                  <a:lnTo>
                    <a:pt x="4865310" y="7185480"/>
                  </a:lnTo>
                  <a:lnTo>
                    <a:pt x="4878150" y="7131579"/>
                  </a:lnTo>
                  <a:lnTo>
                    <a:pt x="4890603" y="7077071"/>
                  </a:lnTo>
                  <a:lnTo>
                    <a:pt x="4902666" y="7021954"/>
                  </a:lnTo>
                  <a:lnTo>
                    <a:pt x="4914335" y="6966227"/>
                  </a:lnTo>
                  <a:lnTo>
                    <a:pt x="4925606" y="6909889"/>
                  </a:lnTo>
                  <a:lnTo>
                    <a:pt x="4936476" y="6852939"/>
                  </a:lnTo>
                  <a:lnTo>
                    <a:pt x="4946939" y="6795374"/>
                  </a:lnTo>
                  <a:lnTo>
                    <a:pt x="4956992" y="6737194"/>
                  </a:lnTo>
                  <a:lnTo>
                    <a:pt x="4966632" y="6678397"/>
                  </a:lnTo>
                  <a:lnTo>
                    <a:pt x="4975854" y="6618982"/>
                  </a:lnTo>
                  <a:lnTo>
                    <a:pt x="4984655" y="6558947"/>
                  </a:lnTo>
                  <a:lnTo>
                    <a:pt x="4993029" y="6498291"/>
                  </a:lnTo>
                  <a:lnTo>
                    <a:pt x="5000975" y="6437013"/>
                  </a:lnTo>
                  <a:lnTo>
                    <a:pt x="5008487" y="6375111"/>
                  </a:lnTo>
                  <a:lnTo>
                    <a:pt x="5015561" y="6312585"/>
                  </a:lnTo>
                  <a:lnTo>
                    <a:pt x="5022194" y="6249431"/>
                  </a:lnTo>
                  <a:lnTo>
                    <a:pt x="5028381" y="6185650"/>
                  </a:lnTo>
                  <a:lnTo>
                    <a:pt x="5034120" y="6121240"/>
                  </a:lnTo>
                  <a:lnTo>
                    <a:pt x="5039405" y="6056199"/>
                  </a:lnTo>
                  <a:lnTo>
                    <a:pt x="5044233" y="5990527"/>
                  </a:lnTo>
                  <a:lnTo>
                    <a:pt x="5048600" y="5924221"/>
                  </a:lnTo>
                  <a:lnTo>
                    <a:pt x="5052502" y="5857280"/>
                  </a:lnTo>
                  <a:lnTo>
                    <a:pt x="5056305" y="5786818"/>
                  </a:lnTo>
                  <a:lnTo>
                    <a:pt x="5060013" y="5716637"/>
                  </a:lnTo>
                  <a:lnTo>
                    <a:pt x="5063624" y="5646738"/>
                  </a:lnTo>
                  <a:lnTo>
                    <a:pt x="5067138" y="5577122"/>
                  </a:lnTo>
                  <a:lnTo>
                    <a:pt x="5070553" y="5507789"/>
                  </a:lnTo>
                  <a:lnTo>
                    <a:pt x="5073867" y="5438741"/>
                  </a:lnTo>
                  <a:lnTo>
                    <a:pt x="5077079" y="5369978"/>
                  </a:lnTo>
                  <a:lnTo>
                    <a:pt x="5080187" y="5301502"/>
                  </a:lnTo>
                  <a:lnTo>
                    <a:pt x="5083191" y="5233313"/>
                  </a:lnTo>
                  <a:lnTo>
                    <a:pt x="5086089" y="5165411"/>
                  </a:lnTo>
                  <a:lnTo>
                    <a:pt x="5088879" y="5097798"/>
                  </a:lnTo>
                  <a:lnTo>
                    <a:pt x="5091560" y="5030475"/>
                  </a:lnTo>
                  <a:lnTo>
                    <a:pt x="5094130" y="4963442"/>
                  </a:lnTo>
                  <a:lnTo>
                    <a:pt x="5096589" y="4896701"/>
                  </a:lnTo>
                  <a:lnTo>
                    <a:pt x="5098934" y="4830251"/>
                  </a:lnTo>
                  <a:lnTo>
                    <a:pt x="5101165" y="4764094"/>
                  </a:lnTo>
                  <a:lnTo>
                    <a:pt x="5103280" y="4698231"/>
                  </a:lnTo>
                  <a:lnTo>
                    <a:pt x="5105277" y="4632663"/>
                  </a:lnTo>
                  <a:lnTo>
                    <a:pt x="5107155" y="4567390"/>
                  </a:lnTo>
                  <a:lnTo>
                    <a:pt x="5108914" y="4502413"/>
                  </a:lnTo>
                  <a:lnTo>
                    <a:pt x="5110550" y="4437733"/>
                  </a:lnTo>
                  <a:lnTo>
                    <a:pt x="5112064" y="4373351"/>
                  </a:lnTo>
                  <a:lnTo>
                    <a:pt x="5113453" y="4309268"/>
                  </a:lnTo>
                  <a:lnTo>
                    <a:pt x="5114716" y="4245485"/>
                  </a:lnTo>
                  <a:lnTo>
                    <a:pt x="5115852" y="4182002"/>
                  </a:lnTo>
                  <a:lnTo>
                    <a:pt x="5116859" y="4118820"/>
                  </a:lnTo>
                  <a:lnTo>
                    <a:pt x="5117736" y="4055940"/>
                  </a:lnTo>
                  <a:lnTo>
                    <a:pt x="5118482" y="3993363"/>
                  </a:lnTo>
                  <a:lnTo>
                    <a:pt x="5119095" y="3931090"/>
                  </a:lnTo>
                  <a:lnTo>
                    <a:pt x="5119573" y="3869122"/>
                  </a:lnTo>
                  <a:lnTo>
                    <a:pt x="5119916" y="3807459"/>
                  </a:lnTo>
                  <a:lnTo>
                    <a:pt x="5120122" y="3746102"/>
                  </a:lnTo>
                  <a:lnTo>
                    <a:pt x="5120116" y="3624311"/>
                  </a:lnTo>
                  <a:lnTo>
                    <a:pt x="5119902" y="3563878"/>
                  </a:lnTo>
                  <a:lnTo>
                    <a:pt x="5119546" y="3503754"/>
                  </a:lnTo>
                  <a:lnTo>
                    <a:pt x="5119045" y="3443942"/>
                  </a:lnTo>
                  <a:lnTo>
                    <a:pt x="5118399" y="3384440"/>
                  </a:lnTo>
                  <a:lnTo>
                    <a:pt x="5117606" y="3325251"/>
                  </a:lnTo>
                  <a:lnTo>
                    <a:pt x="5116664" y="3266374"/>
                  </a:lnTo>
                  <a:lnTo>
                    <a:pt x="5115573" y="3207811"/>
                  </a:lnTo>
                  <a:lnTo>
                    <a:pt x="5114331" y="3149563"/>
                  </a:lnTo>
                  <a:lnTo>
                    <a:pt x="5112936" y="3091631"/>
                  </a:lnTo>
                  <a:lnTo>
                    <a:pt x="5111387" y="3034015"/>
                  </a:lnTo>
                  <a:lnTo>
                    <a:pt x="5109683" y="2976715"/>
                  </a:lnTo>
                  <a:lnTo>
                    <a:pt x="5107822" y="2919734"/>
                  </a:lnTo>
                  <a:lnTo>
                    <a:pt x="5105804" y="2863072"/>
                  </a:lnTo>
                  <a:lnTo>
                    <a:pt x="5103625" y="2806729"/>
                  </a:lnTo>
                  <a:lnTo>
                    <a:pt x="5101286" y="2750707"/>
                  </a:lnTo>
                  <a:lnTo>
                    <a:pt x="5098784" y="2695006"/>
                  </a:lnTo>
                  <a:lnTo>
                    <a:pt x="5096119" y="2639627"/>
                  </a:lnTo>
                  <a:lnTo>
                    <a:pt x="5093288" y="2584572"/>
                  </a:lnTo>
                  <a:lnTo>
                    <a:pt x="5090291" y="2529840"/>
                  </a:lnTo>
                  <a:lnTo>
                    <a:pt x="5087126" y="2475433"/>
                  </a:lnTo>
                  <a:lnTo>
                    <a:pt x="5083791" y="2421351"/>
                  </a:lnTo>
                  <a:lnTo>
                    <a:pt x="5080286" y="2367596"/>
                  </a:lnTo>
                  <a:lnTo>
                    <a:pt x="5076609" y="2314167"/>
                  </a:lnTo>
                  <a:lnTo>
                    <a:pt x="5072758" y="2261067"/>
                  </a:lnTo>
                  <a:lnTo>
                    <a:pt x="5068732" y="2208296"/>
                  </a:lnTo>
                  <a:lnTo>
                    <a:pt x="5064530" y="2155854"/>
                  </a:lnTo>
                  <a:lnTo>
                    <a:pt x="5060150" y="2103743"/>
                  </a:lnTo>
                  <a:lnTo>
                    <a:pt x="5055590" y="2051964"/>
                  </a:lnTo>
                  <a:lnTo>
                    <a:pt x="5050851" y="2000516"/>
                  </a:lnTo>
                  <a:lnTo>
                    <a:pt x="5045929" y="1949402"/>
                  </a:lnTo>
                  <a:lnTo>
                    <a:pt x="5040824" y="1898621"/>
                  </a:lnTo>
                  <a:lnTo>
                    <a:pt x="5035534" y="1848175"/>
                  </a:lnTo>
                  <a:lnTo>
                    <a:pt x="5030058" y="1798065"/>
                  </a:lnTo>
                  <a:lnTo>
                    <a:pt x="5024394" y="1748291"/>
                  </a:lnTo>
                  <a:lnTo>
                    <a:pt x="5018541" y="1698854"/>
                  </a:lnTo>
                  <a:lnTo>
                    <a:pt x="5012498" y="1649755"/>
                  </a:lnTo>
                  <a:lnTo>
                    <a:pt x="5006263" y="1600995"/>
                  </a:lnTo>
                  <a:lnTo>
                    <a:pt x="4999835" y="1552575"/>
                  </a:lnTo>
                  <a:lnTo>
                    <a:pt x="4993212" y="1504496"/>
                  </a:lnTo>
                  <a:lnTo>
                    <a:pt x="4986394" y="1456758"/>
                  </a:lnTo>
                  <a:lnTo>
                    <a:pt x="4979377" y="1409362"/>
                  </a:lnTo>
                  <a:lnTo>
                    <a:pt x="4972163" y="1362309"/>
                  </a:lnTo>
                  <a:lnTo>
                    <a:pt x="4964747" y="1315600"/>
                  </a:lnTo>
                  <a:lnTo>
                    <a:pt x="4957131" y="1269236"/>
                  </a:lnTo>
                  <a:lnTo>
                    <a:pt x="4949311" y="1223217"/>
                  </a:lnTo>
                  <a:lnTo>
                    <a:pt x="4941286" y="1177545"/>
                  </a:lnTo>
                  <a:lnTo>
                    <a:pt x="4933056" y="1132220"/>
                  </a:lnTo>
                  <a:lnTo>
                    <a:pt x="4924619" y="1087243"/>
                  </a:lnTo>
                  <a:lnTo>
                    <a:pt x="4915973" y="1042615"/>
                  </a:lnTo>
                  <a:lnTo>
                    <a:pt x="4907117" y="998337"/>
                  </a:lnTo>
                  <a:lnTo>
                    <a:pt x="4898050" y="954409"/>
                  </a:lnTo>
                  <a:lnTo>
                    <a:pt x="4888769" y="910833"/>
                  </a:lnTo>
                  <a:lnTo>
                    <a:pt x="4879275" y="867609"/>
                  </a:lnTo>
                  <a:lnTo>
                    <a:pt x="4869565" y="824739"/>
                  </a:lnTo>
                  <a:lnTo>
                    <a:pt x="4859637" y="782222"/>
                  </a:lnTo>
                  <a:lnTo>
                    <a:pt x="4849492" y="740060"/>
                  </a:lnTo>
                  <a:lnTo>
                    <a:pt x="4839126" y="698253"/>
                  </a:lnTo>
                  <a:lnTo>
                    <a:pt x="4828539" y="656803"/>
                  </a:lnTo>
                  <a:lnTo>
                    <a:pt x="4817730" y="615711"/>
                  </a:lnTo>
                  <a:lnTo>
                    <a:pt x="4806696" y="574976"/>
                  </a:lnTo>
                  <a:lnTo>
                    <a:pt x="4795437" y="534600"/>
                  </a:lnTo>
                  <a:lnTo>
                    <a:pt x="4783951" y="494585"/>
                  </a:lnTo>
                  <a:lnTo>
                    <a:pt x="4772237" y="454930"/>
                  </a:lnTo>
                  <a:lnTo>
                    <a:pt x="4760293" y="415636"/>
                  </a:lnTo>
                  <a:lnTo>
                    <a:pt x="4748118" y="376704"/>
                  </a:lnTo>
                  <a:lnTo>
                    <a:pt x="4735711" y="338136"/>
                  </a:lnTo>
                  <a:lnTo>
                    <a:pt x="4723070" y="299932"/>
                  </a:lnTo>
                  <a:lnTo>
                    <a:pt x="4710193" y="262092"/>
                  </a:lnTo>
                  <a:lnTo>
                    <a:pt x="4697080" y="224619"/>
                  </a:lnTo>
                  <a:lnTo>
                    <a:pt x="4683728" y="187511"/>
                  </a:lnTo>
                  <a:lnTo>
                    <a:pt x="4670137" y="150771"/>
                  </a:lnTo>
                  <a:lnTo>
                    <a:pt x="4656306" y="114400"/>
                  </a:lnTo>
                  <a:lnTo>
                    <a:pt x="4642232" y="78397"/>
                  </a:lnTo>
                  <a:lnTo>
                    <a:pt x="4627914" y="42764"/>
                  </a:lnTo>
                  <a:lnTo>
                    <a:pt x="4613351" y="7501"/>
                  </a:lnTo>
                  <a:lnTo>
                    <a:pt x="4610167" y="0"/>
                  </a:lnTo>
                  <a:close/>
                </a:path>
              </a:pathLst>
            </a:custGeom>
            <a:solidFill>
              <a:srgbClr val="383666"/>
            </a:solidFill>
          </p:spPr>
          <p:txBody>
            <a:bodyPr wrap="square" lIns="0" tIns="0" rIns="0" bIns="0" rtlCol="0"/>
            <a:lstStyle/>
            <a:p>
              <a:endParaRPr/>
            </a:p>
          </p:txBody>
        </p:sp>
      </p:grpSp>
      <p:sp>
        <p:nvSpPr>
          <p:cNvPr id="5" name="object 5"/>
          <p:cNvSpPr txBox="1"/>
          <p:nvPr/>
        </p:nvSpPr>
        <p:spPr>
          <a:xfrm>
            <a:off x="588546" y="2352773"/>
            <a:ext cx="4095750" cy="1640205"/>
          </a:xfrm>
          <a:prstGeom prst="rect">
            <a:avLst/>
          </a:prstGeom>
        </p:spPr>
        <p:txBody>
          <a:bodyPr vert="horz" wrap="square" lIns="0" tIns="12065" rIns="0" bIns="0" rtlCol="0">
            <a:spAutoFit/>
          </a:bodyPr>
          <a:lstStyle/>
          <a:p>
            <a:pPr marL="12700" marR="5080">
              <a:lnSpc>
                <a:spcPct val="114500"/>
              </a:lnSpc>
              <a:spcBef>
                <a:spcPts val="95"/>
              </a:spcBef>
            </a:pPr>
            <a:r>
              <a:rPr lang="en-US" sz="1850">
                <a:solidFill>
                  <a:srgbClr val="FFFEFB"/>
                </a:solidFill>
                <a:latin typeface="Microsoft Sans Serif"/>
                <a:cs typeface="Microsoft Sans Serif"/>
              </a:rPr>
              <a:t>Products are shipped to consumers in rail tank cars or tank trucks suitable for transportation of any gasoline.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802876" y="2474959"/>
            <a:ext cx="9725424" cy="2821926"/>
          </a:xfrm>
          <a:prstGeom prst="rect">
            <a:avLst/>
          </a:prstGeom>
        </p:spPr>
        <p:txBody>
          <a:bodyPr vert="horz" wrap="square" lIns="0" tIns="48895" rIns="0" bIns="0" rtlCol="0">
            <a:spAutoFit/>
          </a:bodyPr>
          <a:lstStyle/>
          <a:p>
            <a:pPr marL="380365">
              <a:lnSpc>
                <a:spcPct val="100000"/>
              </a:lnSpc>
              <a:spcBef>
                <a:spcPts val="385"/>
              </a:spcBef>
            </a:pPr>
            <a:r>
              <a:rPr lang="en-US" dirty="0" err="1"/>
              <a:t>ZapSibUral</a:t>
            </a:r>
            <a:r>
              <a:rPr lang="en-US" dirty="0"/>
              <a:t> Limited Liability Company</a:t>
            </a:r>
          </a:p>
          <a:p>
            <a:pPr marL="380365" marR="5080">
              <a:lnSpc>
                <a:spcPct val="115399"/>
              </a:lnSpc>
              <a:spcBef>
                <a:spcPts val="5"/>
              </a:spcBef>
            </a:pPr>
            <a:r>
              <a:rPr lang="en-US" dirty="0"/>
              <a:t>Registered  address: 450077 the Russian Federation, the Republic of Bashkortostan, Ufa, 120/1 Kommunisticheskaya Str., Building 6, Office 5 </a:t>
            </a:r>
          </a:p>
          <a:p>
            <a:pPr marL="380365" marR="5080">
              <a:lnSpc>
                <a:spcPct val="115399"/>
              </a:lnSpc>
              <a:spcBef>
                <a:spcPts val="5"/>
              </a:spcBef>
            </a:pPr>
            <a:r>
              <a:rPr lang="en-US" dirty="0"/>
              <a:t>Business address: 450077 the Russian Federation, the Republic of Bashkortostan, Ufa, 120/1 Kommunisticheskaya Str., Building 6, Office 5 </a:t>
            </a:r>
          </a:p>
          <a:p>
            <a:pPr marL="380365" marR="5080">
              <a:lnSpc>
                <a:spcPct val="115399"/>
              </a:lnSpc>
              <a:spcBef>
                <a:spcPts val="5"/>
              </a:spcBef>
            </a:pPr>
            <a:r>
              <a:rPr lang="en-US" dirty="0"/>
              <a:t>TIN: 0278160335</a:t>
            </a:r>
          </a:p>
          <a:p>
            <a:pPr marL="380365">
              <a:lnSpc>
                <a:spcPct val="100000"/>
              </a:lnSpc>
              <a:spcBef>
                <a:spcPts val="295"/>
              </a:spcBef>
            </a:pPr>
            <a:r>
              <a:rPr lang="en-US" dirty="0"/>
              <a:t>KPP: 027801001</a:t>
            </a:r>
          </a:p>
          <a:p>
            <a:pPr marL="380365">
              <a:lnSpc>
                <a:spcPct val="100000"/>
              </a:lnSpc>
              <a:spcBef>
                <a:spcPts val="295"/>
              </a:spcBef>
            </a:pPr>
            <a:r>
              <a:rPr lang="en-US" dirty="0"/>
              <a:t>PSRN: 1090280021908</a:t>
            </a:r>
          </a:p>
          <a:p>
            <a:pPr marL="380365" marR="5502910" defTabSz="1435100">
              <a:lnSpc>
                <a:spcPct val="115399"/>
              </a:lnSpc>
            </a:pPr>
            <a:r>
              <a:rPr lang="en-US" dirty="0"/>
              <a:t>Office phone number: 8 (347) 286-14-63  E-mail: </a:t>
            </a:r>
            <a:r>
              <a:rPr lang="en-US" dirty="0">
                <a:hlinkClick r:id="rId2"/>
              </a:rPr>
              <a:t>zapsibural@mail.ru</a:t>
            </a:r>
          </a:p>
        </p:txBody>
      </p:sp>
      <p:sp>
        <p:nvSpPr>
          <p:cNvPr id="3" name="object 3"/>
          <p:cNvSpPr txBox="1">
            <a:spLocks noGrp="1"/>
          </p:cNvSpPr>
          <p:nvPr>
            <p:ph type="title"/>
          </p:nvPr>
        </p:nvSpPr>
        <p:spPr>
          <a:xfrm>
            <a:off x="1170703" y="1752067"/>
            <a:ext cx="3524250" cy="399415"/>
          </a:xfrm>
          <a:prstGeom prst="rect">
            <a:avLst/>
          </a:prstGeom>
        </p:spPr>
        <p:txBody>
          <a:bodyPr vert="horz" wrap="square" lIns="0" tIns="13335" rIns="0" bIns="0" rtlCol="0">
            <a:spAutoFit/>
          </a:bodyPr>
          <a:lstStyle/>
          <a:p>
            <a:pPr marL="12700">
              <a:lnSpc>
                <a:spcPct val="100000"/>
              </a:lnSpc>
              <a:spcBef>
                <a:spcPts val="105"/>
              </a:spcBef>
            </a:pPr>
            <a:r>
              <a:rPr lang="en-US"/>
              <a:t>OUR DETAILS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3400" cy="7560945"/>
          </a:xfrm>
          <a:custGeom>
            <a:avLst/>
            <a:gdLst/>
            <a:ahLst/>
            <a:cxnLst/>
            <a:rect l="l" t="t" r="r" b="b"/>
            <a:pathLst>
              <a:path w="10693400" h="7560945">
                <a:moveTo>
                  <a:pt x="10693404" y="0"/>
                </a:moveTo>
                <a:lnTo>
                  <a:pt x="0" y="0"/>
                </a:lnTo>
                <a:lnTo>
                  <a:pt x="0" y="7560609"/>
                </a:lnTo>
                <a:lnTo>
                  <a:pt x="10693404" y="7560609"/>
                </a:lnTo>
                <a:lnTo>
                  <a:pt x="10693404" y="0"/>
                </a:lnTo>
                <a:close/>
              </a:path>
            </a:pathLst>
          </a:custGeom>
          <a:solidFill>
            <a:srgbClr val="383666"/>
          </a:solidFill>
        </p:spPr>
        <p:txBody>
          <a:bodyPr wrap="square" lIns="0" tIns="0" rIns="0" bIns="0" rtlCol="0"/>
          <a:lstStyle/>
          <a:p>
            <a:endParaRPr/>
          </a:p>
        </p:txBody>
      </p:sp>
      <p:grpSp>
        <p:nvGrpSpPr>
          <p:cNvPr id="3" name="object 3"/>
          <p:cNvGrpSpPr/>
          <p:nvPr/>
        </p:nvGrpSpPr>
        <p:grpSpPr>
          <a:xfrm>
            <a:off x="5790836" y="0"/>
            <a:ext cx="4901565" cy="7561580"/>
            <a:chOff x="5790836" y="0"/>
            <a:chExt cx="4901565" cy="7561580"/>
          </a:xfrm>
        </p:grpSpPr>
        <p:sp>
          <p:nvSpPr>
            <p:cNvPr id="4" name="object 4"/>
            <p:cNvSpPr/>
            <p:nvPr/>
          </p:nvSpPr>
          <p:spPr>
            <a:xfrm>
              <a:off x="5790836" y="0"/>
              <a:ext cx="4901565" cy="7561580"/>
            </a:xfrm>
            <a:custGeom>
              <a:avLst/>
              <a:gdLst/>
              <a:ahLst/>
              <a:cxnLst/>
              <a:rect l="l" t="t" r="r" b="b"/>
              <a:pathLst>
                <a:path w="4901565" h="7561580">
                  <a:moveTo>
                    <a:pt x="4901287" y="0"/>
                  </a:moveTo>
                  <a:lnTo>
                    <a:pt x="395252" y="0"/>
                  </a:lnTo>
                  <a:lnTo>
                    <a:pt x="390860" y="17541"/>
                  </a:lnTo>
                  <a:lnTo>
                    <a:pt x="378473" y="69558"/>
                  </a:lnTo>
                  <a:lnTo>
                    <a:pt x="366667" y="121819"/>
                  </a:lnTo>
                  <a:lnTo>
                    <a:pt x="355448" y="174321"/>
                  </a:lnTo>
                  <a:lnTo>
                    <a:pt x="344825" y="227060"/>
                  </a:lnTo>
                  <a:lnTo>
                    <a:pt x="334805" y="280034"/>
                  </a:lnTo>
                  <a:lnTo>
                    <a:pt x="325396" y="333240"/>
                  </a:lnTo>
                  <a:lnTo>
                    <a:pt x="316604" y="386673"/>
                  </a:lnTo>
                  <a:lnTo>
                    <a:pt x="308438" y="440331"/>
                  </a:lnTo>
                  <a:lnTo>
                    <a:pt x="300905" y="494210"/>
                  </a:lnTo>
                  <a:lnTo>
                    <a:pt x="294012" y="548307"/>
                  </a:lnTo>
                  <a:lnTo>
                    <a:pt x="287768" y="602619"/>
                  </a:lnTo>
                  <a:lnTo>
                    <a:pt x="282179" y="657143"/>
                  </a:lnTo>
                  <a:lnTo>
                    <a:pt x="277253" y="711875"/>
                  </a:lnTo>
                  <a:lnTo>
                    <a:pt x="272998" y="766812"/>
                  </a:lnTo>
                  <a:lnTo>
                    <a:pt x="269421" y="821951"/>
                  </a:lnTo>
                  <a:lnTo>
                    <a:pt x="266529" y="877288"/>
                  </a:lnTo>
                  <a:lnTo>
                    <a:pt x="264331" y="932820"/>
                  </a:lnTo>
                  <a:lnTo>
                    <a:pt x="262833" y="988545"/>
                  </a:lnTo>
                  <a:lnTo>
                    <a:pt x="262043" y="1044458"/>
                  </a:lnTo>
                  <a:lnTo>
                    <a:pt x="261969" y="1100556"/>
                  </a:lnTo>
                  <a:lnTo>
                    <a:pt x="262618" y="1156837"/>
                  </a:lnTo>
                  <a:lnTo>
                    <a:pt x="263997" y="1213296"/>
                  </a:lnTo>
                  <a:lnTo>
                    <a:pt x="266115" y="1269931"/>
                  </a:lnTo>
                  <a:lnTo>
                    <a:pt x="268978" y="1326739"/>
                  </a:lnTo>
                  <a:lnTo>
                    <a:pt x="272595" y="1383715"/>
                  </a:lnTo>
                  <a:lnTo>
                    <a:pt x="277689" y="1457457"/>
                  </a:lnTo>
                  <a:lnTo>
                    <a:pt x="282595" y="1530530"/>
                  </a:lnTo>
                  <a:lnTo>
                    <a:pt x="287317" y="1602941"/>
                  </a:lnTo>
                  <a:lnTo>
                    <a:pt x="291855" y="1674699"/>
                  </a:lnTo>
                  <a:lnTo>
                    <a:pt x="296211" y="1745808"/>
                  </a:lnTo>
                  <a:lnTo>
                    <a:pt x="300386" y="1816278"/>
                  </a:lnTo>
                  <a:lnTo>
                    <a:pt x="304382" y="1886113"/>
                  </a:lnTo>
                  <a:lnTo>
                    <a:pt x="308201" y="1955322"/>
                  </a:lnTo>
                  <a:lnTo>
                    <a:pt x="311844" y="2023912"/>
                  </a:lnTo>
                  <a:lnTo>
                    <a:pt x="315313" y="2091888"/>
                  </a:lnTo>
                  <a:lnTo>
                    <a:pt x="318609" y="2159259"/>
                  </a:lnTo>
                  <a:lnTo>
                    <a:pt x="321735" y="2226032"/>
                  </a:lnTo>
                  <a:lnTo>
                    <a:pt x="324690" y="2292212"/>
                  </a:lnTo>
                  <a:lnTo>
                    <a:pt x="327478" y="2357808"/>
                  </a:lnTo>
                  <a:lnTo>
                    <a:pt x="330099" y="2422826"/>
                  </a:lnTo>
                  <a:lnTo>
                    <a:pt x="332556" y="2487273"/>
                  </a:lnTo>
                  <a:lnTo>
                    <a:pt x="334849" y="2551157"/>
                  </a:lnTo>
                  <a:lnTo>
                    <a:pt x="336981" y="2614483"/>
                  </a:lnTo>
                  <a:lnTo>
                    <a:pt x="338953" y="2677259"/>
                  </a:lnTo>
                  <a:lnTo>
                    <a:pt x="340766" y="2739493"/>
                  </a:lnTo>
                  <a:lnTo>
                    <a:pt x="342423" y="2801190"/>
                  </a:lnTo>
                  <a:lnTo>
                    <a:pt x="343924" y="2862359"/>
                  </a:lnTo>
                  <a:lnTo>
                    <a:pt x="345271" y="2923005"/>
                  </a:lnTo>
                  <a:lnTo>
                    <a:pt x="346466" y="2983136"/>
                  </a:lnTo>
                  <a:lnTo>
                    <a:pt x="347511" y="3042759"/>
                  </a:lnTo>
                  <a:lnTo>
                    <a:pt x="348406" y="3101881"/>
                  </a:lnTo>
                  <a:lnTo>
                    <a:pt x="349154" y="3160509"/>
                  </a:lnTo>
                  <a:lnTo>
                    <a:pt x="349757" y="3218649"/>
                  </a:lnTo>
                  <a:lnTo>
                    <a:pt x="350215" y="3276309"/>
                  </a:lnTo>
                  <a:lnTo>
                    <a:pt x="350530" y="3333496"/>
                  </a:lnTo>
                  <a:lnTo>
                    <a:pt x="350635" y="3502287"/>
                  </a:lnTo>
                  <a:lnTo>
                    <a:pt x="350395" y="3557650"/>
                  </a:lnTo>
                  <a:lnTo>
                    <a:pt x="350021" y="3612575"/>
                  </a:lnTo>
                  <a:lnTo>
                    <a:pt x="349513" y="3667068"/>
                  </a:lnTo>
                  <a:lnTo>
                    <a:pt x="348873" y="3721137"/>
                  </a:lnTo>
                  <a:lnTo>
                    <a:pt x="348103" y="3774789"/>
                  </a:lnTo>
                  <a:lnTo>
                    <a:pt x="347205" y="3828029"/>
                  </a:lnTo>
                  <a:lnTo>
                    <a:pt x="346180" y="3880866"/>
                  </a:lnTo>
                  <a:lnTo>
                    <a:pt x="345029" y="3933307"/>
                  </a:lnTo>
                  <a:lnTo>
                    <a:pt x="343755" y="3985358"/>
                  </a:lnTo>
                  <a:lnTo>
                    <a:pt x="342358" y="4037026"/>
                  </a:lnTo>
                  <a:lnTo>
                    <a:pt x="340841" y="4088318"/>
                  </a:lnTo>
                  <a:lnTo>
                    <a:pt x="339205" y="4139241"/>
                  </a:lnTo>
                  <a:lnTo>
                    <a:pt x="337451" y="4189803"/>
                  </a:lnTo>
                  <a:lnTo>
                    <a:pt x="335581" y="4240010"/>
                  </a:lnTo>
                  <a:lnTo>
                    <a:pt x="333597" y="4289869"/>
                  </a:lnTo>
                  <a:lnTo>
                    <a:pt x="331500" y="4339387"/>
                  </a:lnTo>
                  <a:lnTo>
                    <a:pt x="329292" y="4388571"/>
                  </a:lnTo>
                  <a:lnTo>
                    <a:pt x="326975" y="4437428"/>
                  </a:lnTo>
                  <a:lnTo>
                    <a:pt x="324549" y="4485965"/>
                  </a:lnTo>
                  <a:lnTo>
                    <a:pt x="322017" y="4534189"/>
                  </a:lnTo>
                  <a:lnTo>
                    <a:pt x="319380" y="4582107"/>
                  </a:lnTo>
                  <a:lnTo>
                    <a:pt x="316639" y="4629726"/>
                  </a:lnTo>
                  <a:lnTo>
                    <a:pt x="313797" y="4677052"/>
                  </a:lnTo>
                  <a:lnTo>
                    <a:pt x="310855" y="4724094"/>
                  </a:lnTo>
                  <a:lnTo>
                    <a:pt x="307814" y="4770857"/>
                  </a:lnTo>
                  <a:lnTo>
                    <a:pt x="304676" y="4817349"/>
                  </a:lnTo>
                  <a:lnTo>
                    <a:pt x="301443" y="4863577"/>
                  </a:lnTo>
                  <a:lnTo>
                    <a:pt x="298116" y="4909548"/>
                  </a:lnTo>
                  <a:lnTo>
                    <a:pt x="294696" y="4955268"/>
                  </a:lnTo>
                  <a:lnTo>
                    <a:pt x="291186" y="5000745"/>
                  </a:lnTo>
                  <a:lnTo>
                    <a:pt x="287587" y="5045985"/>
                  </a:lnTo>
                  <a:lnTo>
                    <a:pt x="283900" y="5090996"/>
                  </a:lnTo>
                  <a:lnTo>
                    <a:pt x="280127" y="5135785"/>
                  </a:lnTo>
                  <a:lnTo>
                    <a:pt x="276270" y="5180358"/>
                  </a:lnTo>
                  <a:lnTo>
                    <a:pt x="272329" y="5224722"/>
                  </a:lnTo>
                  <a:lnTo>
                    <a:pt x="268308" y="5268885"/>
                  </a:lnTo>
                  <a:lnTo>
                    <a:pt x="264207" y="5312854"/>
                  </a:lnTo>
                  <a:lnTo>
                    <a:pt x="260028" y="5356634"/>
                  </a:lnTo>
                  <a:lnTo>
                    <a:pt x="255772" y="5400234"/>
                  </a:lnTo>
                  <a:lnTo>
                    <a:pt x="251442" y="5443661"/>
                  </a:lnTo>
                  <a:lnTo>
                    <a:pt x="247038" y="5486920"/>
                  </a:lnTo>
                  <a:lnTo>
                    <a:pt x="242562" y="5530020"/>
                  </a:lnTo>
                  <a:lnTo>
                    <a:pt x="238016" y="5572967"/>
                  </a:lnTo>
                  <a:lnTo>
                    <a:pt x="233401" y="5615769"/>
                  </a:lnTo>
                  <a:lnTo>
                    <a:pt x="228719" y="5658431"/>
                  </a:lnTo>
                  <a:lnTo>
                    <a:pt x="223972" y="5700962"/>
                  </a:lnTo>
                  <a:lnTo>
                    <a:pt x="219161" y="5743367"/>
                  </a:lnTo>
                  <a:lnTo>
                    <a:pt x="214288" y="5785655"/>
                  </a:lnTo>
                  <a:lnTo>
                    <a:pt x="209353" y="5827832"/>
                  </a:lnTo>
                  <a:lnTo>
                    <a:pt x="204360" y="5869905"/>
                  </a:lnTo>
                  <a:lnTo>
                    <a:pt x="199309" y="5911880"/>
                  </a:lnTo>
                  <a:lnTo>
                    <a:pt x="194202" y="5953766"/>
                  </a:lnTo>
                  <a:lnTo>
                    <a:pt x="189040" y="5995568"/>
                  </a:lnTo>
                  <a:lnTo>
                    <a:pt x="183826" y="6037295"/>
                  </a:lnTo>
                  <a:lnTo>
                    <a:pt x="178560" y="6078952"/>
                  </a:lnTo>
                  <a:lnTo>
                    <a:pt x="173244" y="6120547"/>
                  </a:lnTo>
                  <a:lnTo>
                    <a:pt x="167881" y="6162087"/>
                  </a:lnTo>
                  <a:lnTo>
                    <a:pt x="162470" y="6203578"/>
                  </a:lnTo>
                  <a:lnTo>
                    <a:pt x="157015" y="6245028"/>
                  </a:lnTo>
                  <a:lnTo>
                    <a:pt x="151516" y="6286444"/>
                  </a:lnTo>
                  <a:lnTo>
                    <a:pt x="145976" y="6327833"/>
                  </a:lnTo>
                  <a:lnTo>
                    <a:pt x="140395" y="6369201"/>
                  </a:lnTo>
                  <a:lnTo>
                    <a:pt x="134775" y="6410555"/>
                  </a:lnTo>
                  <a:lnTo>
                    <a:pt x="129119" y="6451903"/>
                  </a:lnTo>
                  <a:lnTo>
                    <a:pt x="123426" y="6493252"/>
                  </a:lnTo>
                  <a:lnTo>
                    <a:pt x="117700" y="6534608"/>
                  </a:lnTo>
                  <a:lnTo>
                    <a:pt x="111942" y="6575979"/>
                  </a:lnTo>
                  <a:lnTo>
                    <a:pt x="100333" y="6658791"/>
                  </a:lnTo>
                  <a:lnTo>
                    <a:pt x="88614" y="6741745"/>
                  </a:lnTo>
                  <a:lnTo>
                    <a:pt x="76797" y="6824896"/>
                  </a:lnTo>
                  <a:lnTo>
                    <a:pt x="28801" y="7160585"/>
                  </a:lnTo>
                  <a:lnTo>
                    <a:pt x="23900" y="7196152"/>
                  </a:lnTo>
                  <a:lnTo>
                    <a:pt x="15482" y="7267070"/>
                  </a:lnTo>
                  <a:lnTo>
                    <a:pt x="8897" y="7337677"/>
                  </a:lnTo>
                  <a:lnTo>
                    <a:pt x="4132" y="7407942"/>
                  </a:lnTo>
                  <a:lnTo>
                    <a:pt x="1171" y="7477835"/>
                  </a:lnTo>
                  <a:lnTo>
                    <a:pt x="0" y="7547326"/>
                  </a:lnTo>
                  <a:lnTo>
                    <a:pt x="33" y="7561581"/>
                  </a:lnTo>
                  <a:lnTo>
                    <a:pt x="4901287" y="7561581"/>
                  </a:lnTo>
                  <a:lnTo>
                    <a:pt x="4901287" y="0"/>
                  </a:lnTo>
                  <a:close/>
                </a:path>
              </a:pathLst>
            </a:custGeom>
            <a:solidFill>
              <a:srgbClr val="FFFEFB"/>
            </a:solidFill>
          </p:spPr>
          <p:txBody>
            <a:bodyPr wrap="square" lIns="0" tIns="0" rIns="0" bIns="0" rtlCol="0"/>
            <a:lstStyle/>
            <a:p>
              <a:endParaRPr/>
            </a:p>
          </p:txBody>
        </p:sp>
        <p:pic>
          <p:nvPicPr>
            <p:cNvPr id="5" name="object 5"/>
            <p:cNvPicPr/>
            <p:nvPr/>
          </p:nvPicPr>
          <p:blipFill>
            <a:blip r:embed="rId2" cstate="print"/>
            <a:stretch>
              <a:fillRect/>
            </a:stretch>
          </p:blipFill>
          <p:spPr>
            <a:xfrm>
              <a:off x="7549332" y="1555821"/>
              <a:ext cx="2047265" cy="4304019"/>
            </a:xfrm>
            <a:prstGeom prst="rect">
              <a:avLst/>
            </a:prstGeom>
          </p:spPr>
        </p:pic>
      </p:grpSp>
      <p:sp>
        <p:nvSpPr>
          <p:cNvPr id="6" name="object 6"/>
          <p:cNvSpPr txBox="1"/>
          <p:nvPr/>
        </p:nvSpPr>
        <p:spPr>
          <a:xfrm>
            <a:off x="721052" y="1822769"/>
            <a:ext cx="4770755" cy="2219967"/>
          </a:xfrm>
          <a:prstGeom prst="rect">
            <a:avLst/>
          </a:prstGeom>
        </p:spPr>
        <p:txBody>
          <a:bodyPr vert="horz" wrap="square" lIns="0" tIns="64135" rIns="0" bIns="0" rtlCol="0">
            <a:spAutoFit/>
          </a:bodyPr>
          <a:lstStyle/>
          <a:p>
            <a:pPr marL="12700">
              <a:lnSpc>
                <a:spcPct val="100000"/>
              </a:lnSpc>
              <a:spcBef>
                <a:spcPts val="505"/>
              </a:spcBef>
            </a:pPr>
            <a:r>
              <a:rPr lang="en-US" sz="1850" dirty="0">
                <a:solidFill>
                  <a:srgbClr val="FFFEFB"/>
                </a:solidFill>
                <a:latin typeface="Trebuchet MS"/>
                <a:cs typeface="Trebuchet MS"/>
              </a:rPr>
              <a:t>Our organization produces KTMV (high-octane component of motor fuel) for use in the production of motor gasoline with octane number of 92, 95.</a:t>
            </a:r>
          </a:p>
          <a:p>
            <a:pPr marL="12700" marR="5080">
              <a:lnSpc>
                <a:spcPct val="118500"/>
              </a:lnSpc>
            </a:pPr>
            <a:r>
              <a:rPr lang="en-US" sz="1850" dirty="0">
                <a:solidFill>
                  <a:srgbClr val="FFFEFB"/>
                </a:solidFill>
                <a:latin typeface="Trebuchet MS"/>
                <a:cs typeface="Trebuchet MS"/>
              </a:rPr>
              <a:t> In accordance with GOST 12.1.007-76 the KTMV belongs to the 3rd class of hazard. Customs Commodity Code is 271019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184257" y="0"/>
            <a:ext cx="5507990" cy="7561580"/>
            <a:chOff x="5184257" y="0"/>
            <a:chExt cx="5507990" cy="7561580"/>
          </a:xfrm>
        </p:grpSpPr>
        <p:sp>
          <p:nvSpPr>
            <p:cNvPr id="3" name="object 3"/>
            <p:cNvSpPr/>
            <p:nvPr/>
          </p:nvSpPr>
          <p:spPr>
            <a:xfrm>
              <a:off x="5184257" y="0"/>
              <a:ext cx="5507990" cy="7561580"/>
            </a:xfrm>
            <a:custGeom>
              <a:avLst/>
              <a:gdLst/>
              <a:ahLst/>
              <a:cxnLst/>
              <a:rect l="l" t="t" r="r" b="b"/>
              <a:pathLst>
                <a:path w="5507990" h="7561580">
                  <a:moveTo>
                    <a:pt x="5507867" y="0"/>
                  </a:moveTo>
                  <a:lnTo>
                    <a:pt x="53173" y="0"/>
                  </a:lnTo>
                  <a:lnTo>
                    <a:pt x="52280" y="5694"/>
                  </a:lnTo>
                  <a:lnTo>
                    <a:pt x="44546" y="58948"/>
                  </a:lnTo>
                  <a:lnTo>
                    <a:pt x="37406" y="112397"/>
                  </a:lnTo>
                  <a:lnTo>
                    <a:pt x="30867" y="166039"/>
                  </a:lnTo>
                  <a:lnTo>
                    <a:pt x="24935" y="219870"/>
                  </a:lnTo>
                  <a:lnTo>
                    <a:pt x="19617" y="273888"/>
                  </a:lnTo>
                  <a:lnTo>
                    <a:pt x="14920" y="328088"/>
                  </a:lnTo>
                  <a:lnTo>
                    <a:pt x="10851" y="382468"/>
                  </a:lnTo>
                  <a:lnTo>
                    <a:pt x="7417" y="437024"/>
                  </a:lnTo>
                  <a:lnTo>
                    <a:pt x="4623" y="491753"/>
                  </a:lnTo>
                  <a:lnTo>
                    <a:pt x="2478" y="546652"/>
                  </a:lnTo>
                  <a:lnTo>
                    <a:pt x="988" y="601716"/>
                  </a:lnTo>
                  <a:lnTo>
                    <a:pt x="160" y="656944"/>
                  </a:lnTo>
                  <a:lnTo>
                    <a:pt x="0" y="712331"/>
                  </a:lnTo>
                  <a:lnTo>
                    <a:pt x="515" y="767874"/>
                  </a:lnTo>
                  <a:lnTo>
                    <a:pt x="1712" y="823570"/>
                  </a:lnTo>
                  <a:lnTo>
                    <a:pt x="3598" y="879416"/>
                  </a:lnTo>
                  <a:lnTo>
                    <a:pt x="6179" y="935408"/>
                  </a:lnTo>
                  <a:lnTo>
                    <a:pt x="9463" y="991543"/>
                  </a:lnTo>
                  <a:lnTo>
                    <a:pt x="13456" y="1047818"/>
                  </a:lnTo>
                  <a:lnTo>
                    <a:pt x="18165" y="1104229"/>
                  </a:lnTo>
                  <a:lnTo>
                    <a:pt x="23597" y="1160773"/>
                  </a:lnTo>
                  <a:lnTo>
                    <a:pt x="29758" y="1217447"/>
                  </a:lnTo>
                  <a:lnTo>
                    <a:pt x="38103" y="1290555"/>
                  </a:lnTo>
                  <a:lnTo>
                    <a:pt x="46241" y="1363034"/>
                  </a:lnTo>
                  <a:lnTo>
                    <a:pt x="54175" y="1434891"/>
                  </a:lnTo>
                  <a:lnTo>
                    <a:pt x="61905" y="1506131"/>
                  </a:lnTo>
                  <a:lnTo>
                    <a:pt x="69434" y="1576761"/>
                  </a:lnTo>
                  <a:lnTo>
                    <a:pt x="76764" y="1646787"/>
                  </a:lnTo>
                  <a:lnTo>
                    <a:pt x="83896" y="1716216"/>
                  </a:lnTo>
                  <a:lnTo>
                    <a:pt x="90831" y="1785053"/>
                  </a:lnTo>
                  <a:lnTo>
                    <a:pt x="97573" y="1853306"/>
                  </a:lnTo>
                  <a:lnTo>
                    <a:pt x="104121" y="1920980"/>
                  </a:lnTo>
                  <a:lnTo>
                    <a:pt x="110479" y="1988082"/>
                  </a:lnTo>
                  <a:lnTo>
                    <a:pt x="116647" y="2054617"/>
                  </a:lnTo>
                  <a:lnTo>
                    <a:pt x="122627" y="2120593"/>
                  </a:lnTo>
                  <a:lnTo>
                    <a:pt x="128422" y="2186016"/>
                  </a:lnTo>
                  <a:lnTo>
                    <a:pt x="134033" y="2250891"/>
                  </a:lnTo>
                  <a:lnTo>
                    <a:pt x="139462" y="2315225"/>
                  </a:lnTo>
                  <a:lnTo>
                    <a:pt x="144709" y="2379025"/>
                  </a:lnTo>
                  <a:lnTo>
                    <a:pt x="149778" y="2442297"/>
                  </a:lnTo>
                  <a:lnTo>
                    <a:pt x="154670" y="2505046"/>
                  </a:lnTo>
                  <a:lnTo>
                    <a:pt x="159386" y="2567280"/>
                  </a:lnTo>
                  <a:lnTo>
                    <a:pt x="163928" y="2629004"/>
                  </a:lnTo>
                  <a:lnTo>
                    <a:pt x="168299" y="2690226"/>
                  </a:lnTo>
                  <a:lnTo>
                    <a:pt x="172499" y="2750950"/>
                  </a:lnTo>
                  <a:lnTo>
                    <a:pt x="176530" y="2811184"/>
                  </a:lnTo>
                  <a:lnTo>
                    <a:pt x="180395" y="2870934"/>
                  </a:lnTo>
                  <a:lnTo>
                    <a:pt x="184094" y="2930206"/>
                  </a:lnTo>
                  <a:lnTo>
                    <a:pt x="187630" y="2989006"/>
                  </a:lnTo>
                  <a:lnTo>
                    <a:pt x="191004" y="3047341"/>
                  </a:lnTo>
                  <a:lnTo>
                    <a:pt x="194219" y="3105217"/>
                  </a:lnTo>
                  <a:lnTo>
                    <a:pt x="197275" y="3162640"/>
                  </a:lnTo>
                  <a:lnTo>
                    <a:pt x="200174" y="3219617"/>
                  </a:lnTo>
                  <a:lnTo>
                    <a:pt x="202919" y="3276153"/>
                  </a:lnTo>
                  <a:lnTo>
                    <a:pt x="205511" y="3332256"/>
                  </a:lnTo>
                  <a:lnTo>
                    <a:pt x="207951" y="3387931"/>
                  </a:lnTo>
                  <a:lnTo>
                    <a:pt x="210241" y="3443185"/>
                  </a:lnTo>
                  <a:lnTo>
                    <a:pt x="212384" y="3498024"/>
                  </a:lnTo>
                  <a:lnTo>
                    <a:pt x="214380" y="3552454"/>
                  </a:lnTo>
                  <a:lnTo>
                    <a:pt x="216232" y="3606481"/>
                  </a:lnTo>
                  <a:lnTo>
                    <a:pt x="217941" y="3660113"/>
                  </a:lnTo>
                  <a:lnTo>
                    <a:pt x="219509" y="3713355"/>
                  </a:lnTo>
                  <a:lnTo>
                    <a:pt x="220938" y="3766213"/>
                  </a:lnTo>
                  <a:lnTo>
                    <a:pt x="222229" y="3818694"/>
                  </a:lnTo>
                  <a:lnTo>
                    <a:pt x="223384" y="3870804"/>
                  </a:lnTo>
                  <a:lnTo>
                    <a:pt x="224406" y="3922549"/>
                  </a:lnTo>
                  <a:lnTo>
                    <a:pt x="225294" y="3973936"/>
                  </a:lnTo>
                  <a:lnTo>
                    <a:pt x="226052" y="4024971"/>
                  </a:lnTo>
                  <a:lnTo>
                    <a:pt x="226681" y="4075660"/>
                  </a:lnTo>
                  <a:lnTo>
                    <a:pt x="227183" y="4126010"/>
                  </a:lnTo>
                  <a:lnTo>
                    <a:pt x="227559" y="4176027"/>
                  </a:lnTo>
                  <a:lnTo>
                    <a:pt x="227811" y="4225716"/>
                  </a:lnTo>
                  <a:lnTo>
                    <a:pt x="227842" y="4372887"/>
                  </a:lnTo>
                  <a:lnTo>
                    <a:pt x="227617" y="4421332"/>
                  </a:lnTo>
                  <a:lnTo>
                    <a:pt x="227276" y="4469482"/>
                  </a:lnTo>
                  <a:lnTo>
                    <a:pt x="226821" y="4517343"/>
                  </a:lnTo>
                  <a:lnTo>
                    <a:pt x="226255" y="4564920"/>
                  </a:lnTo>
                  <a:lnTo>
                    <a:pt x="225578" y="4612222"/>
                  </a:lnTo>
                  <a:lnTo>
                    <a:pt x="224794" y="4659253"/>
                  </a:lnTo>
                  <a:lnTo>
                    <a:pt x="223903" y="4706020"/>
                  </a:lnTo>
                  <a:lnTo>
                    <a:pt x="222906" y="4752529"/>
                  </a:lnTo>
                  <a:lnTo>
                    <a:pt x="221807" y="4798787"/>
                  </a:lnTo>
                  <a:lnTo>
                    <a:pt x="220606" y="4844800"/>
                  </a:lnTo>
                  <a:lnTo>
                    <a:pt x="219306" y="4890574"/>
                  </a:lnTo>
                  <a:lnTo>
                    <a:pt x="217907" y="4936116"/>
                  </a:lnTo>
                  <a:lnTo>
                    <a:pt x="216413" y="4981431"/>
                  </a:lnTo>
                  <a:lnTo>
                    <a:pt x="214823" y="5026527"/>
                  </a:lnTo>
                  <a:lnTo>
                    <a:pt x="213141" y="5071409"/>
                  </a:lnTo>
                  <a:lnTo>
                    <a:pt x="211368" y="5116084"/>
                  </a:lnTo>
                  <a:lnTo>
                    <a:pt x="209505" y="5160557"/>
                  </a:lnTo>
                  <a:lnTo>
                    <a:pt x="207555" y="5204836"/>
                  </a:lnTo>
                  <a:lnTo>
                    <a:pt x="205518" y="5248927"/>
                  </a:lnTo>
                  <a:lnTo>
                    <a:pt x="203398" y="5292836"/>
                  </a:lnTo>
                  <a:lnTo>
                    <a:pt x="201195" y="5336568"/>
                  </a:lnTo>
                  <a:lnTo>
                    <a:pt x="198911" y="5380131"/>
                  </a:lnTo>
                  <a:lnTo>
                    <a:pt x="196548" y="5423531"/>
                  </a:lnTo>
                  <a:lnTo>
                    <a:pt x="194108" y="5466774"/>
                  </a:lnTo>
                  <a:lnTo>
                    <a:pt x="191592" y="5509866"/>
                  </a:lnTo>
                  <a:lnTo>
                    <a:pt x="189002" y="5552814"/>
                  </a:lnTo>
                  <a:lnTo>
                    <a:pt x="186341" y="5595624"/>
                  </a:lnTo>
                  <a:lnTo>
                    <a:pt x="183608" y="5638302"/>
                  </a:lnTo>
                  <a:lnTo>
                    <a:pt x="180807" y="5680854"/>
                  </a:lnTo>
                  <a:lnTo>
                    <a:pt x="177939" y="5723288"/>
                  </a:lnTo>
                  <a:lnTo>
                    <a:pt x="175006" y="5765608"/>
                  </a:lnTo>
                  <a:lnTo>
                    <a:pt x="172009" y="5807822"/>
                  </a:lnTo>
                  <a:lnTo>
                    <a:pt x="168950" y="5849936"/>
                  </a:lnTo>
                  <a:lnTo>
                    <a:pt x="165831" y="5891955"/>
                  </a:lnTo>
                  <a:lnTo>
                    <a:pt x="162654" y="5933887"/>
                  </a:lnTo>
                  <a:lnTo>
                    <a:pt x="159420" y="5975737"/>
                  </a:lnTo>
                  <a:lnTo>
                    <a:pt x="156131" y="6017512"/>
                  </a:lnTo>
                  <a:lnTo>
                    <a:pt x="152789" y="6059219"/>
                  </a:lnTo>
                  <a:lnTo>
                    <a:pt x="149395" y="6100863"/>
                  </a:lnTo>
                  <a:lnTo>
                    <a:pt x="145952" y="6142450"/>
                  </a:lnTo>
                  <a:lnTo>
                    <a:pt x="142460" y="6183988"/>
                  </a:lnTo>
                  <a:lnTo>
                    <a:pt x="138922" y="6225482"/>
                  </a:lnTo>
                  <a:lnTo>
                    <a:pt x="135340" y="6266938"/>
                  </a:lnTo>
                  <a:lnTo>
                    <a:pt x="131714" y="6308364"/>
                  </a:lnTo>
                  <a:lnTo>
                    <a:pt x="128048" y="6349764"/>
                  </a:lnTo>
                  <a:lnTo>
                    <a:pt x="124342" y="6391147"/>
                  </a:lnTo>
                  <a:lnTo>
                    <a:pt x="120598" y="6432517"/>
                  </a:lnTo>
                  <a:lnTo>
                    <a:pt x="116818" y="6473881"/>
                  </a:lnTo>
                  <a:lnTo>
                    <a:pt x="113004" y="6515245"/>
                  </a:lnTo>
                  <a:lnTo>
                    <a:pt x="109158" y="6556616"/>
                  </a:lnTo>
                  <a:lnTo>
                    <a:pt x="105280" y="6598000"/>
                  </a:lnTo>
                  <a:lnTo>
                    <a:pt x="97439" y="6680833"/>
                  </a:lnTo>
                  <a:lnTo>
                    <a:pt x="89496" y="6763793"/>
                  </a:lnTo>
                  <a:lnTo>
                    <a:pt x="81464" y="6846930"/>
                  </a:lnTo>
                  <a:lnTo>
                    <a:pt x="44587" y="7224599"/>
                  </a:lnTo>
                  <a:lnTo>
                    <a:pt x="41263" y="7260423"/>
                  </a:lnTo>
                  <a:lnTo>
                    <a:pt x="35944" y="7331805"/>
                  </a:lnTo>
                  <a:lnTo>
                    <a:pt x="32382" y="7402808"/>
                  </a:lnTo>
                  <a:lnTo>
                    <a:pt x="30563" y="7473405"/>
                  </a:lnTo>
                  <a:lnTo>
                    <a:pt x="30302" y="7508542"/>
                  </a:lnTo>
                  <a:lnTo>
                    <a:pt x="30472" y="7543568"/>
                  </a:lnTo>
                  <a:lnTo>
                    <a:pt x="30780" y="7561581"/>
                  </a:lnTo>
                  <a:lnTo>
                    <a:pt x="5507867" y="7561581"/>
                  </a:lnTo>
                  <a:lnTo>
                    <a:pt x="5507867" y="0"/>
                  </a:lnTo>
                  <a:close/>
                </a:path>
              </a:pathLst>
            </a:custGeom>
            <a:solidFill>
              <a:srgbClr val="383666"/>
            </a:solidFill>
          </p:spPr>
          <p:txBody>
            <a:bodyPr wrap="square" lIns="0" tIns="0" rIns="0" bIns="0" rtlCol="0"/>
            <a:lstStyle/>
            <a:p>
              <a:endParaRPr/>
            </a:p>
          </p:txBody>
        </p:sp>
        <p:pic>
          <p:nvPicPr>
            <p:cNvPr id="4" name="object 4"/>
            <p:cNvPicPr/>
            <p:nvPr/>
          </p:nvPicPr>
          <p:blipFill>
            <a:blip r:embed="rId2" cstate="print"/>
            <a:stretch>
              <a:fillRect/>
            </a:stretch>
          </p:blipFill>
          <p:spPr>
            <a:xfrm>
              <a:off x="6827840" y="1434541"/>
              <a:ext cx="3066135" cy="4085005"/>
            </a:xfrm>
            <a:prstGeom prst="rect">
              <a:avLst/>
            </a:prstGeom>
          </p:spPr>
        </p:pic>
      </p:grpSp>
      <p:sp>
        <p:nvSpPr>
          <p:cNvPr id="5" name="object 5"/>
          <p:cNvSpPr txBox="1"/>
          <p:nvPr/>
        </p:nvSpPr>
        <p:spPr>
          <a:xfrm>
            <a:off x="588546" y="1575026"/>
            <a:ext cx="3891915" cy="3048655"/>
          </a:xfrm>
          <a:prstGeom prst="rect">
            <a:avLst/>
          </a:prstGeom>
        </p:spPr>
        <p:txBody>
          <a:bodyPr vert="horz" wrap="square" lIns="0" tIns="12065" rIns="0" bIns="0" rtlCol="0">
            <a:spAutoFit/>
          </a:bodyPr>
          <a:lstStyle/>
          <a:p>
            <a:pPr marL="12700" marR="280035">
              <a:lnSpc>
                <a:spcPct val="124400"/>
              </a:lnSpc>
              <a:spcBef>
                <a:spcPts val="95"/>
              </a:spcBef>
            </a:pPr>
            <a:r>
              <a:rPr lang="en-US" sz="1850" dirty="0">
                <a:solidFill>
                  <a:srgbClr val="383666"/>
                </a:solidFill>
                <a:latin typeface="Trebuchet MS"/>
                <a:cs typeface="Trebuchet MS"/>
              </a:rPr>
              <a:t>Depending on the initial gasoline, the use of KTMV in production varies from 10% to 15% in volume terms or 3% for AI-95.</a:t>
            </a:r>
          </a:p>
          <a:p>
            <a:pPr marL="12700">
              <a:lnSpc>
                <a:spcPct val="100000"/>
              </a:lnSpc>
              <a:spcBef>
                <a:spcPts val="540"/>
              </a:spcBef>
            </a:pPr>
            <a:r>
              <a:rPr lang="en-US" sz="1850" dirty="0">
                <a:solidFill>
                  <a:srgbClr val="383666"/>
                </a:solidFill>
                <a:latin typeface="Trebuchet MS"/>
                <a:cs typeface="Trebuchet MS"/>
              </a:rPr>
              <a:t>The additive has a "gasoline" odor and color characteristic of motor gasoline when blended.</a:t>
            </a:r>
          </a:p>
          <a:p>
            <a:pPr marL="12700" marR="599440">
              <a:lnSpc>
                <a:spcPct val="124400"/>
              </a:lnSpc>
            </a:pPr>
            <a:r>
              <a:rPr lang="en-US" sz="1850" dirty="0">
                <a:solidFill>
                  <a:srgbClr val="383666"/>
                </a:solidFill>
                <a:latin typeface="Trebuchet MS"/>
                <a:cs typeface="Trebuchet MS"/>
              </a:rPr>
              <a:t>It does not contain MMA and metals.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87305" y="0"/>
            <a:ext cx="5504815" cy="7561580"/>
            <a:chOff x="5187305" y="0"/>
            <a:chExt cx="5504815" cy="7561580"/>
          </a:xfrm>
        </p:grpSpPr>
        <p:pic>
          <p:nvPicPr>
            <p:cNvPr id="3" name="object 3"/>
            <p:cNvPicPr/>
            <p:nvPr/>
          </p:nvPicPr>
          <p:blipFill>
            <a:blip r:embed="rId2" cstate="print"/>
            <a:stretch>
              <a:fillRect/>
            </a:stretch>
          </p:blipFill>
          <p:spPr>
            <a:xfrm>
              <a:off x="6466454" y="1373886"/>
              <a:ext cx="3637467" cy="2361498"/>
            </a:xfrm>
            <a:prstGeom prst="rect">
              <a:avLst/>
            </a:prstGeom>
          </p:spPr>
        </p:pic>
        <p:pic>
          <p:nvPicPr>
            <p:cNvPr id="4" name="object 4"/>
            <p:cNvPicPr/>
            <p:nvPr/>
          </p:nvPicPr>
          <p:blipFill>
            <a:blip r:embed="rId3" cstate="print"/>
            <a:stretch>
              <a:fillRect/>
            </a:stretch>
          </p:blipFill>
          <p:spPr>
            <a:xfrm>
              <a:off x="6466453" y="3821090"/>
              <a:ext cx="3637467" cy="2361497"/>
            </a:xfrm>
            <a:prstGeom prst="rect">
              <a:avLst/>
            </a:prstGeom>
          </p:spPr>
        </p:pic>
      </p:grpSp>
      <p:pic>
        <p:nvPicPr>
          <p:cNvPr id="5" name="object 5"/>
          <p:cNvPicPr/>
          <p:nvPr/>
        </p:nvPicPr>
        <p:blipFill>
          <a:blip r:embed="rId4" cstate="print"/>
          <a:stretch>
            <a:fillRect/>
          </a:stretch>
        </p:blipFill>
        <p:spPr>
          <a:xfrm>
            <a:off x="813357" y="1757354"/>
            <a:ext cx="83510" cy="83499"/>
          </a:xfrm>
          <a:prstGeom prst="rect">
            <a:avLst/>
          </a:prstGeom>
        </p:spPr>
      </p:pic>
      <p:sp>
        <p:nvSpPr>
          <p:cNvPr id="6" name="object 6"/>
          <p:cNvSpPr txBox="1"/>
          <p:nvPr/>
        </p:nvSpPr>
        <p:spPr>
          <a:xfrm>
            <a:off x="1004033" y="1563907"/>
            <a:ext cx="3637466" cy="3155864"/>
          </a:xfrm>
          <a:prstGeom prst="rect">
            <a:avLst/>
          </a:prstGeom>
        </p:spPr>
        <p:txBody>
          <a:bodyPr vert="horz" wrap="square" lIns="0" tIns="12065" rIns="0" bIns="0" rtlCol="0">
            <a:spAutoFit/>
          </a:bodyPr>
          <a:lstStyle/>
          <a:p>
            <a:pPr marL="12700" marR="5080">
              <a:lnSpc>
                <a:spcPct val="124400"/>
              </a:lnSpc>
              <a:spcBef>
                <a:spcPts val="95"/>
              </a:spcBef>
            </a:pPr>
            <a:r>
              <a:rPr lang="en-US" sz="1850" dirty="0">
                <a:solidFill>
                  <a:srgbClr val="383666"/>
                </a:solidFill>
                <a:latin typeface="Trebuchet MS"/>
                <a:cs typeface="Trebuchet MS"/>
              </a:rPr>
              <a:t>For blending, any tanks available at a typical oil depot and in which it is possible to circulate the combined components of gasoline are suitable.</a:t>
            </a:r>
          </a:p>
          <a:p>
            <a:pPr marL="12700" marR="377190">
              <a:lnSpc>
                <a:spcPct val="124400"/>
              </a:lnSpc>
            </a:pPr>
            <a:endParaRPr lang="en-US" sz="1850" dirty="0">
              <a:solidFill>
                <a:srgbClr val="383666"/>
              </a:solidFill>
              <a:latin typeface="Trebuchet MS"/>
              <a:cs typeface="Trebuchet MS"/>
            </a:endParaRPr>
          </a:p>
          <a:p>
            <a:pPr marL="12700" marR="377190">
              <a:lnSpc>
                <a:spcPct val="124400"/>
              </a:lnSpc>
            </a:pPr>
            <a:r>
              <a:rPr lang="en-US" sz="1850" dirty="0">
                <a:solidFill>
                  <a:srgbClr val="383666"/>
                </a:solidFill>
                <a:latin typeface="Trebuchet MS"/>
                <a:cs typeface="Trebuchet MS"/>
              </a:rPr>
              <a:t>Solubility in gasoline is complete, without any precipitation.</a:t>
            </a:r>
          </a:p>
        </p:txBody>
      </p:sp>
      <p:pic>
        <p:nvPicPr>
          <p:cNvPr id="7" name="object 7"/>
          <p:cNvPicPr/>
          <p:nvPr/>
        </p:nvPicPr>
        <p:blipFill>
          <a:blip r:embed="rId5" cstate="print"/>
          <a:stretch>
            <a:fillRect/>
          </a:stretch>
        </p:blipFill>
        <p:spPr>
          <a:xfrm>
            <a:off x="813357" y="3861709"/>
            <a:ext cx="83510" cy="8351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46292" y="1147774"/>
            <a:ext cx="3713637" cy="5265753"/>
          </a:xfrm>
          <a:prstGeom prst="rect">
            <a:avLst/>
          </a:prstGeom>
        </p:spPr>
      </p:pic>
      <p:sp>
        <p:nvSpPr>
          <p:cNvPr id="3" name="object 3"/>
          <p:cNvSpPr txBox="1"/>
          <p:nvPr/>
        </p:nvSpPr>
        <p:spPr>
          <a:xfrm>
            <a:off x="704490" y="2857089"/>
            <a:ext cx="4489810" cy="967060"/>
          </a:xfrm>
          <a:prstGeom prst="rect">
            <a:avLst/>
          </a:prstGeom>
        </p:spPr>
        <p:txBody>
          <a:bodyPr vert="horz" wrap="square" lIns="0" tIns="12065" rIns="0" bIns="0" rtlCol="0">
            <a:spAutoFit/>
          </a:bodyPr>
          <a:lstStyle/>
          <a:p>
            <a:pPr marL="12700" marR="5080">
              <a:lnSpc>
                <a:spcPct val="114500"/>
              </a:lnSpc>
              <a:spcBef>
                <a:spcPts val="95"/>
              </a:spcBef>
            </a:pPr>
            <a:r>
              <a:rPr lang="en-US" sz="1850" dirty="0">
                <a:solidFill>
                  <a:srgbClr val="383666"/>
                </a:solidFill>
                <a:latin typeface="Trebuchet MS"/>
                <a:cs typeface="Trebuchet MS"/>
              </a:rPr>
              <a:t>After mixing with gasoline, there is no any stratification and the period of use fully complies with GOST 32513-2013</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87305" y="0"/>
            <a:ext cx="5504815" cy="7561580"/>
            <a:chOff x="5187305" y="0"/>
            <a:chExt cx="5504815" cy="7561580"/>
          </a:xfrm>
        </p:grpSpPr>
        <p:pic>
          <p:nvPicPr>
            <p:cNvPr id="3" name="object 3"/>
            <p:cNvPicPr/>
            <p:nvPr/>
          </p:nvPicPr>
          <p:blipFill>
            <a:blip r:embed="rId2" cstate="print"/>
            <a:stretch>
              <a:fillRect/>
            </a:stretch>
          </p:blipFill>
          <p:spPr>
            <a:xfrm>
              <a:off x="6466453" y="1373886"/>
              <a:ext cx="3637467" cy="2361498"/>
            </a:xfrm>
            <a:prstGeom prst="rect">
              <a:avLst/>
            </a:prstGeom>
          </p:spPr>
        </p:pic>
        <p:pic>
          <p:nvPicPr>
            <p:cNvPr id="4" name="object 4"/>
            <p:cNvPicPr/>
            <p:nvPr/>
          </p:nvPicPr>
          <p:blipFill>
            <a:blip r:embed="rId3" cstate="print"/>
            <a:stretch>
              <a:fillRect/>
            </a:stretch>
          </p:blipFill>
          <p:spPr>
            <a:xfrm>
              <a:off x="6466453" y="3821090"/>
              <a:ext cx="3637467" cy="2361497"/>
            </a:xfrm>
            <a:prstGeom prst="rect">
              <a:avLst/>
            </a:prstGeom>
          </p:spPr>
        </p:pic>
      </p:grpSp>
      <p:pic>
        <p:nvPicPr>
          <p:cNvPr id="5" name="object 5"/>
          <p:cNvPicPr/>
          <p:nvPr/>
        </p:nvPicPr>
        <p:blipFill>
          <a:blip r:embed="rId4" cstate="print"/>
          <a:stretch>
            <a:fillRect/>
          </a:stretch>
        </p:blipFill>
        <p:spPr>
          <a:xfrm>
            <a:off x="813357" y="2302916"/>
            <a:ext cx="83510" cy="83499"/>
          </a:xfrm>
          <a:prstGeom prst="rect">
            <a:avLst/>
          </a:prstGeom>
        </p:spPr>
      </p:pic>
      <p:sp>
        <p:nvSpPr>
          <p:cNvPr id="6" name="object 6"/>
          <p:cNvSpPr txBox="1"/>
          <p:nvPr/>
        </p:nvSpPr>
        <p:spPr>
          <a:xfrm>
            <a:off x="1004033" y="2109472"/>
            <a:ext cx="2865755" cy="2480945"/>
          </a:xfrm>
          <a:prstGeom prst="rect">
            <a:avLst/>
          </a:prstGeom>
        </p:spPr>
        <p:txBody>
          <a:bodyPr vert="horz" wrap="square" lIns="0" tIns="12065" rIns="0" bIns="0" rtlCol="0">
            <a:spAutoFit/>
          </a:bodyPr>
          <a:lstStyle/>
          <a:p>
            <a:pPr marL="12700" marR="5080">
              <a:lnSpc>
                <a:spcPct val="124400"/>
              </a:lnSpc>
              <a:spcBef>
                <a:spcPts val="95"/>
              </a:spcBef>
            </a:pPr>
            <a:r>
              <a:rPr lang="en-US" sz="1850">
                <a:solidFill>
                  <a:srgbClr val="383666"/>
                </a:solidFill>
                <a:latin typeface="Trebuchet MS"/>
                <a:cs typeface="Trebuchet MS"/>
              </a:rPr>
              <a:t>It is not soluble in water.  It does not absorb water.  It is suitable for use in the weather temperature range from -55 to +55 Celsius.</a:t>
            </a:r>
          </a:p>
        </p:txBody>
      </p:sp>
      <p:pic>
        <p:nvPicPr>
          <p:cNvPr id="7" name="object 7"/>
          <p:cNvPicPr/>
          <p:nvPr/>
        </p:nvPicPr>
        <p:blipFill>
          <a:blip r:embed="rId5" cstate="print"/>
          <a:stretch>
            <a:fillRect/>
          </a:stretch>
        </p:blipFill>
        <p:spPr>
          <a:xfrm>
            <a:off x="813357" y="2653634"/>
            <a:ext cx="83510" cy="83499"/>
          </a:xfrm>
          <a:prstGeom prst="rect">
            <a:avLst/>
          </a:prstGeom>
        </p:spPr>
      </p:pic>
      <p:pic>
        <p:nvPicPr>
          <p:cNvPr id="8" name="object 8"/>
          <p:cNvPicPr/>
          <p:nvPr/>
        </p:nvPicPr>
        <p:blipFill>
          <a:blip r:embed="rId6" cstate="print"/>
          <a:stretch>
            <a:fillRect/>
          </a:stretch>
        </p:blipFill>
        <p:spPr>
          <a:xfrm>
            <a:off x="813357" y="3004367"/>
            <a:ext cx="83510" cy="8351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83640" y="755774"/>
            <a:ext cx="4142140" cy="5360977"/>
          </a:xfrm>
          <a:prstGeom prst="rect">
            <a:avLst/>
          </a:prstGeom>
        </p:spPr>
      </p:pic>
      <p:sp>
        <p:nvSpPr>
          <p:cNvPr id="3" name="object 3"/>
          <p:cNvSpPr txBox="1"/>
          <p:nvPr/>
        </p:nvSpPr>
        <p:spPr>
          <a:xfrm>
            <a:off x="704490" y="2534007"/>
            <a:ext cx="4137660" cy="967060"/>
          </a:xfrm>
          <a:prstGeom prst="rect">
            <a:avLst/>
          </a:prstGeom>
        </p:spPr>
        <p:txBody>
          <a:bodyPr vert="horz" wrap="square" lIns="0" tIns="12065" rIns="0" bIns="0" rtlCol="0">
            <a:spAutoFit/>
          </a:bodyPr>
          <a:lstStyle/>
          <a:p>
            <a:pPr marL="12700" marR="5080">
              <a:lnSpc>
                <a:spcPct val="114500"/>
              </a:lnSpc>
              <a:spcBef>
                <a:spcPts val="95"/>
              </a:spcBef>
            </a:pPr>
            <a:r>
              <a:rPr lang="en-US" sz="1850" dirty="0">
                <a:solidFill>
                  <a:srgbClr val="383666"/>
                </a:solidFill>
                <a:latin typeface="Trebuchet MS"/>
                <a:cs typeface="Trebuchet MS"/>
              </a:rPr>
              <a:t>KTMV high-octane additive has accreditation in the </a:t>
            </a:r>
            <a:r>
              <a:rPr lang="en-US" sz="1850" dirty="0" err="1">
                <a:solidFill>
                  <a:srgbClr val="383666"/>
                </a:solidFill>
                <a:latin typeface="Trebuchet MS"/>
                <a:cs typeface="Trebuchet MS"/>
              </a:rPr>
              <a:t>Rosakkreditatsiya</a:t>
            </a:r>
            <a:r>
              <a:rPr lang="en-US" sz="1850" dirty="0">
                <a:solidFill>
                  <a:srgbClr val="383666"/>
                </a:solidFill>
                <a:latin typeface="Trebuchet MS"/>
                <a:cs typeface="Trebuchet MS"/>
              </a:rPr>
              <a:t> Federal Accreditation Service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2300" y="885825"/>
            <a:ext cx="4267200" cy="6054863"/>
          </a:xfrm>
          <a:prstGeom prst="rect">
            <a:avLst/>
          </a:prstGeom>
        </p:spPr>
        <p:txBody>
          <a:bodyPr vert="horz" wrap="square" lIns="0" tIns="12065" rIns="0" bIns="0" rtlCol="0">
            <a:spAutoFit/>
          </a:bodyPr>
          <a:lstStyle/>
          <a:p>
            <a:pPr marL="12700" marR="5080" algn="just">
              <a:lnSpc>
                <a:spcPct val="114500"/>
              </a:lnSpc>
              <a:spcBef>
                <a:spcPts val="95"/>
              </a:spcBef>
            </a:pPr>
            <a:r>
              <a:rPr lang="ru-RU" sz="2000" dirty="0" smtClean="0"/>
              <a:t> </a:t>
            </a:r>
            <a:r>
              <a:rPr lang="ru-RU" sz="2000" dirty="0" smtClean="0"/>
              <a:t>  </a:t>
            </a:r>
            <a:r>
              <a:rPr lang="en-US" sz="2000" dirty="0" smtClean="0"/>
              <a:t>The </a:t>
            </a:r>
            <a:r>
              <a:rPr lang="en-US" sz="2000" dirty="0" smtClean="0"/>
              <a:t>KTMV high-octane additive offered to your attention allows you to solve any tasks and needs of the customer, regardless of the initial characteristics and quality of the source fuel. </a:t>
            </a:r>
            <a:endParaRPr lang="ru-RU" sz="2000" dirty="0" smtClean="0"/>
          </a:p>
          <a:p>
            <a:pPr marL="12700" marR="5080" algn="just">
              <a:lnSpc>
                <a:spcPct val="114500"/>
              </a:lnSpc>
              <a:spcBef>
                <a:spcPts val="95"/>
              </a:spcBef>
            </a:pPr>
            <a:r>
              <a:rPr lang="ru-RU" sz="2000" dirty="0" smtClean="0"/>
              <a:t>   </a:t>
            </a:r>
            <a:r>
              <a:rPr lang="en-US" sz="2000" dirty="0" smtClean="0"/>
              <a:t>The </a:t>
            </a:r>
            <a:r>
              <a:rPr lang="en-US" sz="2000" dirty="0" smtClean="0"/>
              <a:t>shown research results clearly show how, with an initially low octane number of the starting fuel - 64.7, by using our additive in various proportions, the octane number of the fuel is increased to 89.5-92.8. </a:t>
            </a:r>
            <a:endParaRPr lang="ru-RU" sz="2000" dirty="0" smtClean="0"/>
          </a:p>
          <a:p>
            <a:pPr marL="12700" marR="5080" algn="just">
              <a:lnSpc>
                <a:spcPct val="114500"/>
              </a:lnSpc>
              <a:spcBef>
                <a:spcPts val="95"/>
              </a:spcBef>
            </a:pPr>
            <a:r>
              <a:rPr lang="ru-RU" sz="2000" dirty="0" smtClean="0"/>
              <a:t>   </a:t>
            </a:r>
            <a:r>
              <a:rPr lang="en-US" sz="2000" dirty="0" smtClean="0"/>
              <a:t>We </a:t>
            </a:r>
            <a:r>
              <a:rPr lang="en-US" sz="2000" dirty="0" smtClean="0"/>
              <a:t>can also additionally calculate for you the required amount of high-octane additive KTMV, if you provide us with data on the initial fuel quality and the required You are interested in the characteristics of the final product!</a:t>
            </a:r>
            <a:endParaRPr lang="en-US" sz="1850" dirty="0">
              <a:solidFill>
                <a:srgbClr val="383666"/>
              </a:solidFill>
              <a:latin typeface="Trebuchet MS"/>
              <a:cs typeface="Trebuchet MS"/>
            </a:endParaRPr>
          </a:p>
        </p:txBody>
      </p:sp>
      <p:pic>
        <p:nvPicPr>
          <p:cNvPr id="1026" name="Picture 2"/>
          <p:cNvPicPr>
            <a:picLocks noChangeAspect="1" noChangeArrowheads="1"/>
          </p:cNvPicPr>
          <p:nvPr/>
        </p:nvPicPr>
        <p:blipFill>
          <a:blip r:embed="rId2" cstate="print"/>
          <a:srcRect/>
          <a:stretch>
            <a:fillRect/>
          </a:stretch>
        </p:blipFill>
        <p:spPr bwMode="auto">
          <a:xfrm>
            <a:off x="6032499" y="1495425"/>
            <a:ext cx="3734487" cy="4495800"/>
          </a:xfrm>
          <a:prstGeom prst="rect">
            <a:avLst/>
          </a:prstGeom>
          <a:noFill/>
          <a:ln w="9525">
            <a:noFill/>
            <a:miter lim="800000"/>
            <a:headEnd/>
            <a:tailEnd/>
          </a:ln>
        </p:spPr>
      </p:pic>
      <p:sp>
        <p:nvSpPr>
          <p:cNvPr id="1028" name="AutoShape 4" descr="https://w7.pngwing.com/pngs/646/145/png-transparent-sports-car-motor-vehicle-speedometers-dashboard-volkswagen-car-car-volkswagen-dashboard.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98500" y="809625"/>
            <a:ext cx="4185010" cy="5552161"/>
          </a:xfrm>
          <a:prstGeom prst="rect">
            <a:avLst/>
          </a:prstGeom>
        </p:spPr>
        <p:txBody>
          <a:bodyPr vert="horz" wrap="square" lIns="0" tIns="12065" rIns="0" bIns="0" rtlCol="0">
            <a:spAutoFit/>
          </a:bodyPr>
          <a:lstStyle/>
          <a:p>
            <a:r>
              <a:rPr lang="ru-RU" sz="2000" dirty="0" smtClean="0"/>
              <a:t>     </a:t>
            </a:r>
            <a:r>
              <a:rPr lang="en-US" sz="2000" dirty="0" smtClean="0"/>
              <a:t>In </a:t>
            </a:r>
            <a:r>
              <a:rPr lang="en-US" sz="2000" dirty="0" smtClean="0"/>
              <a:t>this example, the customer's fuel initially had a fairly high octane number - 92.4. </a:t>
            </a:r>
            <a:endParaRPr lang="ru-RU" sz="2000" dirty="0" smtClean="0"/>
          </a:p>
          <a:p>
            <a:r>
              <a:rPr lang="ru-RU" sz="2000" dirty="0" smtClean="0"/>
              <a:t> </a:t>
            </a:r>
            <a:r>
              <a:rPr lang="ru-RU" sz="2000" dirty="0" smtClean="0"/>
              <a:t>    </a:t>
            </a:r>
            <a:r>
              <a:rPr lang="en-US" sz="2000" dirty="0" smtClean="0"/>
              <a:t>However</a:t>
            </a:r>
            <a:r>
              <a:rPr lang="en-US" sz="2000" dirty="0" smtClean="0"/>
              <a:t>, the customer should increase it by making the fuel better. with the use of the high-octane additive KTMV, the octane number of the analyzed fuel was increased to the values required by the customer, at the same time, we draw your attention to the fact that in order to achieve the required values of 94.8-96, it required the use of insignificant amounts of the high-octane additive KTMV, which also confirms the effectiveness of its application. </a:t>
            </a:r>
            <a:endParaRPr lang="ru-RU" sz="2000" dirty="0" smtClean="0"/>
          </a:p>
          <a:p>
            <a:r>
              <a:rPr lang="ru-RU" sz="2000" dirty="0" smtClean="0"/>
              <a:t> </a:t>
            </a:r>
            <a:r>
              <a:rPr lang="ru-RU" sz="2000" dirty="0" smtClean="0"/>
              <a:t>    </a:t>
            </a:r>
            <a:r>
              <a:rPr lang="en-US" sz="2000" dirty="0" smtClean="0"/>
              <a:t>Below </a:t>
            </a:r>
            <a:r>
              <a:rPr lang="en-US" sz="2000" dirty="0" smtClean="0"/>
              <a:t>are more detailed results of studies of the fuel sample in question.</a:t>
            </a:r>
            <a:endParaRPr lang="en-US" sz="2000" dirty="0"/>
          </a:p>
        </p:txBody>
      </p:sp>
      <p:pic>
        <p:nvPicPr>
          <p:cNvPr id="2050" name="Picture 2"/>
          <p:cNvPicPr>
            <a:picLocks noChangeAspect="1" noChangeArrowheads="1"/>
          </p:cNvPicPr>
          <p:nvPr/>
        </p:nvPicPr>
        <p:blipFill>
          <a:blip r:embed="rId2" cstate="print"/>
          <a:srcRect/>
          <a:stretch>
            <a:fillRect/>
          </a:stretch>
        </p:blipFill>
        <p:spPr bwMode="auto">
          <a:xfrm>
            <a:off x="6032500" y="1190625"/>
            <a:ext cx="3885879" cy="530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EF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530</Words>
  <Application>Microsoft Office PowerPoint</Application>
  <PresentationFormat>Произвольный</PresentationFormat>
  <Paragraphs>27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OUR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White Marketing Presentation, копия</dc:title>
  <dc:creator>Елена</dc:creator>
  <cp:keywords>DAEAiPO7iv4,BADQ6NiJOUo</cp:keywords>
  <cp:lastModifiedBy>ur_13</cp:lastModifiedBy>
  <cp:revision>10</cp:revision>
  <dcterms:created xsi:type="dcterms:W3CDTF">2023-09-25T08:35:43Z</dcterms:created>
  <dcterms:modified xsi:type="dcterms:W3CDTF">2023-12-14T11:02:48Z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2020-07-13T00:00:00Z</vt:filetime>
  </property>
  <property fmtid="{D5CDD505-2E9C-101B-9397-08002B2CF9AE}" pid="3" name="Creator">
    <vt:lpwstr>PDF24 Creator</vt:lpwstr>
  </property>
  <property fmtid="{D5CDD505-2E9C-101B-9397-08002B2CF9AE}" pid="4" name="LastSaved">
    <vt:filetime>2023-09-25T00:00:00Z</vt:filetime>
  </property>
</Properties>
</file>